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1"/>
  </p:sldMasterIdLst>
  <p:notesMasterIdLst>
    <p:notesMasterId r:id="rId35"/>
  </p:notesMasterIdLst>
  <p:handoutMasterIdLst>
    <p:handoutMasterId r:id="rId36"/>
  </p:handoutMasterIdLst>
  <p:sldIdLst>
    <p:sldId id="287" r:id="rId2"/>
    <p:sldId id="260" r:id="rId3"/>
    <p:sldId id="332" r:id="rId4"/>
    <p:sldId id="330" r:id="rId5"/>
    <p:sldId id="333" r:id="rId6"/>
    <p:sldId id="358" r:id="rId7"/>
    <p:sldId id="396" r:id="rId8"/>
    <p:sldId id="336" r:id="rId9"/>
    <p:sldId id="381" r:id="rId10"/>
    <p:sldId id="382" r:id="rId11"/>
    <p:sldId id="346" r:id="rId12"/>
    <p:sldId id="385" r:id="rId13"/>
    <p:sldId id="397" r:id="rId14"/>
    <p:sldId id="398" r:id="rId15"/>
    <p:sldId id="399" r:id="rId16"/>
    <p:sldId id="400" r:id="rId17"/>
    <p:sldId id="401" r:id="rId18"/>
    <p:sldId id="402" r:id="rId19"/>
    <p:sldId id="403" r:id="rId20"/>
    <p:sldId id="404" r:id="rId21"/>
    <p:sldId id="375" r:id="rId22"/>
    <p:sldId id="386" r:id="rId23"/>
    <p:sldId id="387" r:id="rId24"/>
    <p:sldId id="388" r:id="rId25"/>
    <p:sldId id="389" r:id="rId26"/>
    <p:sldId id="390" r:id="rId27"/>
    <p:sldId id="391" r:id="rId28"/>
    <p:sldId id="405" r:id="rId29"/>
    <p:sldId id="393" r:id="rId30"/>
    <p:sldId id="394" r:id="rId31"/>
    <p:sldId id="406" r:id="rId32"/>
    <p:sldId id="407" r:id="rId33"/>
    <p:sldId id="356" r:id="rId34"/>
  </p:sldIdLst>
  <p:sldSz cx="9144000" cy="5143500" type="screen16x9"/>
  <p:notesSz cx="6858000" cy="9144000"/>
  <p:defaultTextStyle>
    <a:defPPr>
      <a:defRPr lang="es-E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Microsoft Office" initials="Office" lastIdx="1" clrIdx="0">
    <p:extLst/>
  </p:cmAuthor>
  <p:cmAuthor id="2" name="Usuario de Microsoft Office"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2579" autoAdjust="0"/>
    <p:restoredTop sz="86301" autoAdjust="0"/>
  </p:normalViewPr>
  <p:slideViewPr>
    <p:cSldViewPr snapToGrid="0" snapToObjects="1">
      <p:cViewPr varScale="1">
        <p:scale>
          <a:sx n="77" d="100"/>
          <a:sy n="77" d="100"/>
        </p:scale>
        <p:origin x="192" y="4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27T10:24:44.463" idx="1">
    <p:pos x="4809" y="683"/>
    <p:text/>
    <p:extLst>
      <p:ext uri="{C676402C-5697-4E1C-873F-D02D1690AC5C}">
        <p15:threadingInfo xmlns:p15="http://schemas.microsoft.com/office/powerpoint/2012/main" timeZoneBias="240"/>
      </p:ext>
    </p:extLst>
  </p:cm>
  <p:cm authorId="2" dt="2020-07-27T10:24:49.038"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C86442-AD2C-2E48-84C8-16DE27DAFC70}" type="datetime1">
              <a:rPr lang="es-CL" smtClean="0"/>
              <a:t>03-08-20</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2FF13C-BF0E-9743-AB9B-7A8C393A1FF4}" type="slidenum">
              <a:rPr lang="es-ES" smtClean="0"/>
              <a:t>‹Nr.›</a:t>
            </a:fld>
            <a:endParaRPr lang="es-ES"/>
          </a:p>
        </p:txBody>
      </p:sp>
    </p:spTree>
    <p:extLst>
      <p:ext uri="{BB962C8B-B14F-4D97-AF65-F5344CB8AC3E}">
        <p14:creationId xmlns:p14="http://schemas.microsoft.com/office/powerpoint/2010/main" val="4591542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657291F-63E5-6841-ADC0-E2915FD47F4D}" type="datetime1">
              <a:rPr lang="es-CL" smtClean="0"/>
              <a:t>03-08-20</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1A98366-D075-422B-B3F9-A9BF37692F2D}" type="slidenum">
              <a:rPr lang="es-CL"/>
              <a:pPr>
                <a:defRPr/>
              </a:pPr>
              <a:t>‹Nr.›</a:t>
            </a:fld>
            <a:endParaRPr lang="es-CL"/>
          </a:p>
        </p:txBody>
      </p:sp>
    </p:spTree>
    <p:extLst>
      <p:ext uri="{BB962C8B-B14F-4D97-AF65-F5344CB8AC3E}">
        <p14:creationId xmlns:p14="http://schemas.microsoft.com/office/powerpoint/2010/main" val="422568852"/>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82899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78214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382899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06343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343710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51465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32840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73344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082145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54401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32165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CC6BEF83-A353-BA4B-96ED-F02955CA2D29}" type="datetime1">
              <a:rPr lang="es-CL" smtClean="0"/>
              <a:t>03-08-20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9FEEBAC-8374-4425-8C47-ACA88A022373}" type="slidenum">
              <a:rPr lang="es-ES"/>
              <a:pPr>
                <a:defRPr/>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BB48A261-5BAF-3042-A9A3-40F1D16D2235}" type="datetime1">
              <a:rPr lang="es-CL" smtClean="0"/>
              <a:t>03-08-20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DC66D5E3-DB7E-4D48-93FB-C5CD244B34F5}" type="slidenum">
              <a:rPr lang="es-ES"/>
              <a:pPr>
                <a:defRPr/>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C5EF130F-07EA-ED42-A126-BE7080073012}" type="datetime1">
              <a:rPr lang="es-CL" smtClean="0"/>
              <a:t>03-08-20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7A9E7DD7-70CD-4D2E-94AC-F89786111BD8}" type="slidenum">
              <a:rPr lang="es-ES"/>
              <a:pPr>
                <a:defRPr/>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802C713D-2528-264D-9195-4C662BD6B94C}" type="datetime1">
              <a:rPr lang="es-CL" smtClean="0"/>
              <a:t>03-08-20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E2EB3006-2007-4F5D-AE62-E2C9B254521B}" type="slidenum">
              <a:rPr lang="es-ES"/>
              <a:pPr>
                <a:defRPr/>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EE175E07-5DA3-4D4A-87B9-E05DC7DC1A94}" type="datetime1">
              <a:rPr lang="es-CL" smtClean="0"/>
              <a:t>03-08-20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A0B8411-E6ED-428E-98AB-33A94C5F6E9B}" type="slidenum">
              <a:rPr lang="es-ES"/>
              <a:pPr>
                <a:defRPr/>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7044E1BB-53BF-3840-B06A-79E517773628}" type="datetime1">
              <a:rPr lang="es-CL" smtClean="0"/>
              <a:t>03-08-20</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80D7A6B8-F882-406F-9F93-E1F7E5D99CB9}" type="slidenum">
              <a:rPr lang="es-ES"/>
              <a:pPr>
                <a:defRPr/>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0F293E4A-1DD1-C54B-AE65-25147CD35343}" type="datetime1">
              <a:rPr lang="es-CL" smtClean="0"/>
              <a:t>03-08-20</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909B151C-8589-4504-B656-67624B490D73}" type="slidenum">
              <a:rPr lang="es-ES"/>
              <a:pPr>
                <a:defRPr/>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DC6A1178-73E0-3042-8AA7-F0511AFFC6AC}" type="datetime1">
              <a:rPr lang="es-CL" smtClean="0"/>
              <a:t>03-08-20</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DB55149D-63A8-4FD0-90A4-2D6ADB242B90}" type="slidenum">
              <a:rPr lang="es-ES"/>
              <a:pPr>
                <a:defRPr/>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7F4BC8C2-5802-EA4B-B1FA-01DCCE5D8A70}" type="datetime1">
              <a:rPr lang="es-CL" smtClean="0"/>
              <a:t>03-08-20</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3AE7D095-AB7A-468E-8E52-05D44722317C}" type="slidenum">
              <a:rPr lang="es-ES"/>
              <a:pPr>
                <a:defRPr/>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A7236F59-2B91-F94C-AAE1-FB4F7EC43305}" type="datetime1">
              <a:rPr lang="es-CL" smtClean="0"/>
              <a:t>03-08-20</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A8A82D39-22A5-435E-8600-9FDC32B261F2}" type="slidenum">
              <a:rPr lang="es-ES"/>
              <a:pPr>
                <a:defRPr/>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35481AE7-6CFE-3E4C-9F8E-C350724010F3}" type="datetime1">
              <a:rPr lang="es-CL" smtClean="0"/>
              <a:t>03-08-20</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B2CC062B-9D63-438B-97AB-443A87E2420A}" type="slidenum">
              <a:rPr lang="es-ES"/>
              <a:pPr>
                <a:defRPr/>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1027" name="Marcador de texto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D3D6E32-9D42-1F44-BBFA-2474E5413F35}" type="datetime1">
              <a:rPr lang="es-CL" smtClean="0"/>
              <a:t>03-08-20</a:t>
            </a:fld>
            <a:endParaRPr lang="es-ES"/>
          </a:p>
        </p:txBody>
      </p:sp>
      <p:sp>
        <p:nvSpPr>
          <p:cNvPr id="5" name="Marcador de pie de página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s-ES"/>
          </a:p>
        </p:txBody>
      </p:sp>
      <p:sp>
        <p:nvSpPr>
          <p:cNvPr id="6" name="Marcador de número de diapositiva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EAC506B-AC4A-4DD2-8670-4D7A4A3A452A}" type="slidenum">
              <a:rPr lang="es-ES"/>
              <a:pPr>
                <a:defRPr/>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n 3" descr="portada1.jpg"/>
          <p:cNvPicPr>
            <a:picLocks noChangeAspect="1"/>
          </p:cNvPicPr>
          <p:nvPr/>
        </p:nvPicPr>
        <p:blipFill>
          <a:blip r:embed="rId3"/>
          <a:srcRect/>
          <a:stretch>
            <a:fillRect/>
          </a:stretch>
        </p:blipFill>
        <p:spPr bwMode="auto">
          <a:xfrm>
            <a:off x="13063" y="13063"/>
            <a:ext cx="9154203" cy="5149239"/>
          </a:xfrm>
          <a:prstGeom prst="rect">
            <a:avLst/>
          </a:prstGeom>
          <a:noFill/>
          <a:ln w="9525">
            <a:noFill/>
            <a:miter lim="800000"/>
            <a:headEnd/>
            <a:tailEnd/>
          </a:ln>
        </p:spPr>
      </p:pic>
    </p:spTree>
    <p:extLst>
      <p:ext uri="{BB962C8B-B14F-4D97-AF65-F5344CB8AC3E}">
        <p14:creationId xmlns:p14="http://schemas.microsoft.com/office/powerpoint/2010/main" val="3854479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11339"/>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CL" sz="2400" dirty="0" smtClean="0">
                <a:solidFill>
                  <a:srgbClr val="1F497D"/>
                </a:solidFill>
              </a:rPr>
              <a:t>1. PERSONA DEUDORA</a:t>
            </a:r>
            <a:endParaRPr lang="es-ES" dirty="0">
              <a:solidFill>
                <a:srgbClr val="1F497D"/>
              </a:solidFill>
            </a:endParaRPr>
          </a:p>
        </p:txBody>
      </p:sp>
      <p:sp>
        <p:nvSpPr>
          <p:cNvPr id="7" name="CuadroTexto 3"/>
          <p:cNvSpPr txBox="1"/>
          <p:nvPr/>
        </p:nvSpPr>
        <p:spPr>
          <a:xfrm>
            <a:off x="467544" y="1212648"/>
            <a:ext cx="8208912" cy="1938992"/>
          </a:xfrm>
          <a:prstGeom prst="rect">
            <a:avLst/>
          </a:prstGeom>
        </p:spPr>
        <p:txBody>
          <a:bodyPr wrap="square" rtlCol="0">
            <a:spAutoFit/>
          </a:bodyPr>
          <a:lstStyle/>
          <a:p>
            <a:r>
              <a:rPr lang="es-ES" altLang="es-CL" sz="2000" u="sng" dirty="0" smtClean="0">
                <a:solidFill>
                  <a:srgbClr val="1F497D"/>
                </a:solidFill>
                <a:latin typeface="+mn-lt"/>
                <a:cs typeface="Calibri"/>
              </a:rPr>
              <a:t>Definición:</a:t>
            </a:r>
          </a:p>
          <a:p>
            <a:endParaRPr lang="es-ES" altLang="es-CL" sz="2000" u="sng" dirty="0" smtClean="0">
              <a:solidFill>
                <a:srgbClr val="1F497D"/>
              </a:solidFill>
              <a:latin typeface="+mn-lt"/>
              <a:cs typeface="Calibri"/>
            </a:endParaRPr>
          </a:p>
          <a:p>
            <a:r>
              <a:rPr lang="es-ES" altLang="es-CL" sz="2000" dirty="0">
                <a:solidFill>
                  <a:srgbClr val="1F497D"/>
                </a:solidFill>
                <a:latin typeface="+mn-lt"/>
                <a:cs typeface="Calibri"/>
              </a:rPr>
              <a:t>Aquella persona natural, no comprendida en aquella definición de empresa deudora como los trabajadores dependientes y aquéllos que no siéndolos, igualmente son sujetos de crédito, como las dueñas de casa, los jubilados, los estudiantes, etc. </a:t>
            </a:r>
          </a:p>
        </p:txBody>
      </p:sp>
      <p:pic>
        <p:nvPicPr>
          <p:cNvPr id="5" name="Imagen 1" descr="diseño para diapos_funcionarioscaj.jp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Rectángulo 1"/>
          <p:cNvSpPr/>
          <p:nvPr/>
        </p:nvSpPr>
        <p:spPr>
          <a:xfrm>
            <a:off x="942109" y="1417588"/>
            <a:ext cx="7158283" cy="1754326"/>
          </a:xfrm>
          <a:prstGeom prst="rect">
            <a:avLst/>
          </a:prstGeom>
        </p:spPr>
        <p:txBody>
          <a:bodyPr wrap="square">
            <a:spAutoFit/>
          </a:bodyPr>
          <a:lstStyle/>
          <a:p>
            <a:pPr lvl="0" algn="just">
              <a:lnSpc>
                <a:spcPct val="150000"/>
              </a:lnSpc>
            </a:pPr>
            <a:r>
              <a:rPr lang="es-ES_tradnl" dirty="0">
                <a:solidFill>
                  <a:schemeClr val="tx2"/>
                </a:solidFill>
              </a:rPr>
              <a:t>A diferencia de la capacidad de goce, es posible que ciertos individuos estén totalmente desprovistos de capacidad de ejercicio, lo que no infringe los principios anteriores, pues ésta capacidad no constituye un atributo de la </a:t>
            </a:r>
            <a:r>
              <a:rPr lang="es-ES_tradnl" dirty="0" smtClean="0">
                <a:solidFill>
                  <a:schemeClr val="tx2"/>
                </a:solidFill>
              </a:rPr>
              <a:t>personalidad.</a:t>
            </a:r>
            <a:endParaRPr lang="es-ES_tradnl" dirty="0">
              <a:solidFill>
                <a:schemeClr val="tx2"/>
              </a:solidFill>
            </a:endParaRPr>
          </a:p>
        </p:txBody>
      </p:sp>
    </p:spTree>
    <p:extLst>
      <p:ext uri="{BB962C8B-B14F-4D97-AF65-F5344CB8AC3E}">
        <p14:creationId xmlns:p14="http://schemas.microsoft.com/office/powerpoint/2010/main" val="664871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21196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Marcador de contenido 1"/>
          <p:cNvSpPr txBox="1">
            <a:spLocks/>
          </p:cNvSpPr>
          <p:nvPr/>
        </p:nvSpPr>
        <p:spPr>
          <a:xfrm>
            <a:off x="4572000" y="1899834"/>
            <a:ext cx="4111848" cy="466552"/>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ES" altLang="es-CL" sz="2400" smtClean="0">
                <a:solidFill>
                  <a:srgbClr val="1F497D"/>
                </a:solidFill>
              </a:rPr>
              <a:t>CASOS DE INCAPACIDAD DE EJERCICIO</a:t>
            </a:r>
            <a:r>
              <a:rPr lang="es-ES" altLang="es-CL" sz="2400" dirty="0" smtClean="0">
                <a:solidFill>
                  <a:srgbClr val="1F497D"/>
                </a:solidFill>
              </a:rPr>
              <a:t>	</a:t>
            </a:r>
          </a:p>
          <a:p>
            <a:pPr algn="ctr"/>
            <a:r>
              <a:rPr lang="es-CL" sz="2400" dirty="0" smtClean="0">
                <a:solidFill>
                  <a:srgbClr val="1F497D"/>
                </a:solidFill>
              </a:rPr>
              <a:t>		</a:t>
            </a:r>
          </a:p>
          <a:p>
            <a:pPr algn="ctr"/>
            <a:endParaRPr lang="es-ES" dirty="0">
              <a:solidFill>
                <a:srgbClr val="1F497D"/>
              </a:solidFill>
            </a:endParaRPr>
          </a:p>
        </p:txBody>
      </p:sp>
      <p:cxnSp>
        <p:nvCxnSpPr>
          <p:cNvPr id="9" name="Conector recto 8"/>
          <p:cNvCxnSpPr/>
          <p:nvPr/>
        </p:nvCxnSpPr>
        <p:spPr>
          <a:xfrm>
            <a:off x="4671931" y="2290957"/>
            <a:ext cx="3753419" cy="0"/>
          </a:xfrm>
          <a:prstGeom prst="line">
            <a:avLst/>
          </a:prstGeom>
          <a:ln>
            <a:solidFill>
              <a:srgbClr val="1F497D"/>
            </a:solidFill>
          </a:ln>
        </p:spPr>
        <p:style>
          <a:lnRef idx="3">
            <a:schemeClr val="accent1"/>
          </a:lnRef>
          <a:fillRef idx="0">
            <a:schemeClr val="accent1"/>
          </a:fillRef>
          <a:effectRef idx="2">
            <a:schemeClr val="accent1"/>
          </a:effectRef>
          <a:fontRef idx="minor">
            <a:schemeClr val="tx1"/>
          </a:fontRef>
        </p:style>
      </p:cxnSp>
      <p:pic>
        <p:nvPicPr>
          <p:cNvPr id="18" name="Imagen 17" descr="big_photodune364149planningworks800x54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206999" cy="5143500"/>
          </a:xfrm>
          <a:prstGeom prst="rect">
            <a:avLst/>
          </a:prstGeom>
        </p:spPr>
      </p:pic>
    </p:spTree>
    <p:extLst>
      <p:ext uri="{BB962C8B-B14F-4D97-AF65-F5344CB8AC3E}">
        <p14:creationId xmlns:p14="http://schemas.microsoft.com/office/powerpoint/2010/main" val="1672208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11339"/>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CL" sz="2400" dirty="0" smtClean="0">
                <a:solidFill>
                  <a:srgbClr val="1F497D"/>
                </a:solidFill>
              </a:rPr>
              <a:t>1. PERSONA DEUDORA</a:t>
            </a:r>
            <a:endParaRPr lang="es-ES" dirty="0">
              <a:solidFill>
                <a:srgbClr val="1F497D"/>
              </a:solidFill>
            </a:endParaRPr>
          </a:p>
        </p:txBody>
      </p:sp>
      <p:sp>
        <p:nvSpPr>
          <p:cNvPr id="7" name="CuadroTexto 3"/>
          <p:cNvSpPr txBox="1"/>
          <p:nvPr/>
        </p:nvSpPr>
        <p:spPr>
          <a:xfrm>
            <a:off x="467544" y="1212648"/>
            <a:ext cx="8208912" cy="1938992"/>
          </a:xfrm>
          <a:prstGeom prst="rect">
            <a:avLst/>
          </a:prstGeom>
        </p:spPr>
        <p:txBody>
          <a:bodyPr wrap="square" rtlCol="0">
            <a:spAutoFit/>
          </a:bodyPr>
          <a:lstStyle/>
          <a:p>
            <a:r>
              <a:rPr lang="es-ES" altLang="es-CL" sz="2000" u="sng" dirty="0" smtClean="0">
                <a:solidFill>
                  <a:srgbClr val="1F497D"/>
                </a:solidFill>
                <a:latin typeface="+mn-lt"/>
                <a:cs typeface="Calibri"/>
              </a:rPr>
              <a:t>Definición:</a:t>
            </a:r>
          </a:p>
          <a:p>
            <a:endParaRPr lang="es-ES" altLang="es-CL" sz="2000" u="sng" dirty="0" smtClean="0">
              <a:solidFill>
                <a:srgbClr val="1F497D"/>
              </a:solidFill>
              <a:latin typeface="+mn-lt"/>
              <a:cs typeface="Calibri"/>
            </a:endParaRPr>
          </a:p>
          <a:p>
            <a:r>
              <a:rPr lang="es-ES" altLang="es-CL" sz="2000" dirty="0">
                <a:solidFill>
                  <a:srgbClr val="1F497D"/>
                </a:solidFill>
                <a:latin typeface="+mn-lt"/>
                <a:cs typeface="Calibri"/>
              </a:rPr>
              <a:t>Aquella persona natural, no comprendida en aquella definición de empresa deudora como los trabajadores dependientes y aquéllos que no siéndolos, igualmente son sujetos de crédito, como las dueñas de casa, los jubilados, los estudiantes, etc. </a:t>
            </a:r>
          </a:p>
        </p:txBody>
      </p:sp>
      <p:pic>
        <p:nvPicPr>
          <p:cNvPr id="5" name="Imagen 1" descr="diseño para diapos_funcionarioscaj.jp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Rectángulo 1"/>
          <p:cNvSpPr/>
          <p:nvPr/>
        </p:nvSpPr>
        <p:spPr>
          <a:xfrm>
            <a:off x="942109" y="1417588"/>
            <a:ext cx="7158283" cy="1754326"/>
          </a:xfrm>
          <a:prstGeom prst="rect">
            <a:avLst/>
          </a:prstGeom>
        </p:spPr>
        <p:txBody>
          <a:bodyPr wrap="square">
            <a:spAutoFit/>
          </a:bodyPr>
          <a:lstStyle/>
          <a:p>
            <a:pPr lvl="0" algn="just">
              <a:lnSpc>
                <a:spcPct val="150000"/>
              </a:lnSpc>
            </a:pPr>
            <a:r>
              <a:rPr lang="es-ES_tradnl" dirty="0">
                <a:solidFill>
                  <a:schemeClr val="tx2"/>
                </a:solidFill>
              </a:rPr>
              <a:t>La capacidad es la regla general y la incapacidad la excepción. En tal sentido, la ausencia o disminución de la capacidad de obrar puede adoptar un carácter absoluto o relativo. Así se establece en los artículos 1446 y 1447 del Código Civil.</a:t>
            </a:r>
          </a:p>
        </p:txBody>
      </p:sp>
    </p:spTree>
    <p:extLst>
      <p:ext uri="{BB962C8B-B14F-4D97-AF65-F5344CB8AC3E}">
        <p14:creationId xmlns:p14="http://schemas.microsoft.com/office/powerpoint/2010/main" val="1364922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11339"/>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CL" sz="2400" dirty="0" smtClean="0">
                <a:solidFill>
                  <a:srgbClr val="1F497D"/>
                </a:solidFill>
              </a:rPr>
              <a:t>1. PERSONA DEUDORA</a:t>
            </a:r>
            <a:endParaRPr lang="es-ES" dirty="0">
              <a:solidFill>
                <a:srgbClr val="1F497D"/>
              </a:solidFill>
            </a:endParaRPr>
          </a:p>
        </p:txBody>
      </p:sp>
      <p:sp>
        <p:nvSpPr>
          <p:cNvPr id="7" name="CuadroTexto 3"/>
          <p:cNvSpPr txBox="1"/>
          <p:nvPr/>
        </p:nvSpPr>
        <p:spPr>
          <a:xfrm>
            <a:off x="467544" y="1212648"/>
            <a:ext cx="8208912" cy="1938992"/>
          </a:xfrm>
          <a:prstGeom prst="rect">
            <a:avLst/>
          </a:prstGeom>
        </p:spPr>
        <p:txBody>
          <a:bodyPr wrap="square" rtlCol="0">
            <a:spAutoFit/>
          </a:bodyPr>
          <a:lstStyle/>
          <a:p>
            <a:r>
              <a:rPr lang="es-ES" altLang="es-CL" sz="2000" u="sng" dirty="0" smtClean="0">
                <a:solidFill>
                  <a:srgbClr val="1F497D"/>
                </a:solidFill>
                <a:latin typeface="+mn-lt"/>
                <a:cs typeface="Calibri"/>
              </a:rPr>
              <a:t>Definición:</a:t>
            </a:r>
          </a:p>
          <a:p>
            <a:endParaRPr lang="es-ES" altLang="es-CL" sz="2000" u="sng" dirty="0" smtClean="0">
              <a:solidFill>
                <a:srgbClr val="1F497D"/>
              </a:solidFill>
              <a:latin typeface="+mn-lt"/>
              <a:cs typeface="Calibri"/>
            </a:endParaRPr>
          </a:p>
          <a:p>
            <a:r>
              <a:rPr lang="es-ES" altLang="es-CL" sz="2000" dirty="0">
                <a:solidFill>
                  <a:srgbClr val="1F497D"/>
                </a:solidFill>
                <a:latin typeface="+mn-lt"/>
                <a:cs typeface="Calibri"/>
              </a:rPr>
              <a:t>Aquella persona natural, no comprendida en aquella definición de empresa deudora como los trabajadores dependientes y aquéllos que no siéndolos, igualmente son sujetos de crédito, como las dueñas de casa, los jubilados, los estudiantes, etc. </a:t>
            </a:r>
          </a:p>
        </p:txBody>
      </p:sp>
      <p:pic>
        <p:nvPicPr>
          <p:cNvPr id="5" name="Imagen 1" descr="diseño para diapos_funcionarioscaj.jp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Rectángulo 1"/>
          <p:cNvSpPr/>
          <p:nvPr/>
        </p:nvSpPr>
        <p:spPr>
          <a:xfrm>
            <a:off x="942109" y="1417588"/>
            <a:ext cx="7158283" cy="2169825"/>
          </a:xfrm>
          <a:prstGeom prst="rect">
            <a:avLst/>
          </a:prstGeom>
        </p:spPr>
        <p:txBody>
          <a:bodyPr wrap="square">
            <a:spAutoFit/>
          </a:bodyPr>
          <a:lstStyle/>
          <a:p>
            <a:pPr lvl="0" algn="just">
              <a:lnSpc>
                <a:spcPct val="150000"/>
              </a:lnSpc>
            </a:pPr>
            <a:r>
              <a:rPr lang="es-ES_tradnl" dirty="0">
                <a:solidFill>
                  <a:schemeClr val="tx2"/>
                </a:solidFill>
              </a:rPr>
              <a:t>Son </a:t>
            </a:r>
            <a:r>
              <a:rPr lang="es-ES_tradnl" b="1" dirty="0">
                <a:solidFill>
                  <a:schemeClr val="tx2"/>
                </a:solidFill>
              </a:rPr>
              <a:t>absolutamente incapaces </a:t>
            </a:r>
            <a:r>
              <a:rPr lang="es-ES_tradnl" dirty="0">
                <a:solidFill>
                  <a:schemeClr val="tx2"/>
                </a:solidFill>
              </a:rPr>
              <a:t>los dementes, los impúberes y los sordos o sordomudos que no pueden darse a entender claramente. Los incapaces absolutos bajo ninguna circunstancia pueden actuar personalmente en la vida jurídica, sino sólo a través de </a:t>
            </a:r>
            <a:r>
              <a:rPr lang="es-ES_tradnl" dirty="0" smtClean="0">
                <a:solidFill>
                  <a:schemeClr val="tx2"/>
                </a:solidFill>
              </a:rPr>
              <a:t>representantes.</a:t>
            </a:r>
            <a:endParaRPr lang="es-ES_tradnl" dirty="0">
              <a:solidFill>
                <a:schemeClr val="tx2"/>
              </a:solidFill>
            </a:endParaRPr>
          </a:p>
        </p:txBody>
      </p:sp>
    </p:spTree>
    <p:extLst>
      <p:ext uri="{BB962C8B-B14F-4D97-AF65-F5344CB8AC3E}">
        <p14:creationId xmlns:p14="http://schemas.microsoft.com/office/powerpoint/2010/main" val="1068300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11339"/>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CL" sz="2400" dirty="0" smtClean="0">
                <a:solidFill>
                  <a:srgbClr val="1F497D"/>
                </a:solidFill>
              </a:rPr>
              <a:t>1. PERSONA DEUDORA</a:t>
            </a:r>
            <a:endParaRPr lang="es-ES" dirty="0">
              <a:solidFill>
                <a:srgbClr val="1F497D"/>
              </a:solidFill>
            </a:endParaRPr>
          </a:p>
        </p:txBody>
      </p:sp>
      <p:sp>
        <p:nvSpPr>
          <p:cNvPr id="7" name="CuadroTexto 3"/>
          <p:cNvSpPr txBox="1"/>
          <p:nvPr/>
        </p:nvSpPr>
        <p:spPr>
          <a:xfrm>
            <a:off x="467544" y="1212648"/>
            <a:ext cx="8208912" cy="1938992"/>
          </a:xfrm>
          <a:prstGeom prst="rect">
            <a:avLst/>
          </a:prstGeom>
        </p:spPr>
        <p:txBody>
          <a:bodyPr wrap="square" rtlCol="0">
            <a:spAutoFit/>
          </a:bodyPr>
          <a:lstStyle/>
          <a:p>
            <a:r>
              <a:rPr lang="es-ES" altLang="es-CL" sz="2000" u="sng" dirty="0" smtClean="0">
                <a:solidFill>
                  <a:srgbClr val="1F497D"/>
                </a:solidFill>
                <a:latin typeface="+mn-lt"/>
                <a:cs typeface="Calibri"/>
              </a:rPr>
              <a:t>Definición:</a:t>
            </a:r>
          </a:p>
          <a:p>
            <a:endParaRPr lang="es-ES" altLang="es-CL" sz="2000" u="sng" dirty="0" smtClean="0">
              <a:solidFill>
                <a:srgbClr val="1F497D"/>
              </a:solidFill>
              <a:latin typeface="+mn-lt"/>
              <a:cs typeface="Calibri"/>
            </a:endParaRPr>
          </a:p>
          <a:p>
            <a:r>
              <a:rPr lang="es-ES" altLang="es-CL" sz="2000" dirty="0">
                <a:solidFill>
                  <a:srgbClr val="1F497D"/>
                </a:solidFill>
                <a:latin typeface="+mn-lt"/>
                <a:cs typeface="Calibri"/>
              </a:rPr>
              <a:t>Aquella persona natural, no comprendida en aquella definición de empresa deudora como los trabajadores dependientes y aquéllos que no siéndolos, igualmente son sujetos de crédito, como las dueñas de casa, los jubilados, los estudiantes, etc. </a:t>
            </a:r>
          </a:p>
        </p:txBody>
      </p:sp>
      <p:pic>
        <p:nvPicPr>
          <p:cNvPr id="5" name="Imagen 1" descr="diseño para diapos_funcionarioscaj.jp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Rectángulo 1"/>
          <p:cNvSpPr/>
          <p:nvPr/>
        </p:nvSpPr>
        <p:spPr>
          <a:xfrm>
            <a:off x="942109" y="1417588"/>
            <a:ext cx="7158283" cy="1754326"/>
          </a:xfrm>
          <a:prstGeom prst="rect">
            <a:avLst/>
          </a:prstGeom>
        </p:spPr>
        <p:txBody>
          <a:bodyPr wrap="square">
            <a:spAutoFit/>
          </a:bodyPr>
          <a:lstStyle/>
          <a:p>
            <a:pPr lvl="0" algn="just">
              <a:lnSpc>
                <a:spcPct val="150000"/>
              </a:lnSpc>
            </a:pPr>
            <a:r>
              <a:rPr lang="es-ES_tradnl" dirty="0">
                <a:solidFill>
                  <a:schemeClr val="tx2"/>
                </a:solidFill>
              </a:rPr>
              <a:t>Son relativamente incapaces los menores adultos y los disipadores que se hallen bajo interdicción de administrar lo suyo. Los incapaces relativos deben actuar representados o personalmente si son debidamente </a:t>
            </a:r>
            <a:r>
              <a:rPr lang="es-ES_tradnl" dirty="0" smtClean="0">
                <a:solidFill>
                  <a:schemeClr val="tx2"/>
                </a:solidFill>
              </a:rPr>
              <a:t>autorizados.</a:t>
            </a:r>
            <a:endParaRPr lang="es-ES_tradnl" dirty="0">
              <a:solidFill>
                <a:schemeClr val="tx2"/>
              </a:solidFill>
            </a:endParaRPr>
          </a:p>
        </p:txBody>
      </p:sp>
    </p:spTree>
    <p:extLst>
      <p:ext uri="{BB962C8B-B14F-4D97-AF65-F5344CB8AC3E}">
        <p14:creationId xmlns:p14="http://schemas.microsoft.com/office/powerpoint/2010/main" val="531413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11339"/>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CL" sz="2400" dirty="0" smtClean="0">
                <a:solidFill>
                  <a:srgbClr val="1F497D"/>
                </a:solidFill>
              </a:rPr>
              <a:t>1. PERSONA DEUDORA</a:t>
            </a:r>
            <a:endParaRPr lang="es-ES" dirty="0">
              <a:solidFill>
                <a:srgbClr val="1F497D"/>
              </a:solidFill>
            </a:endParaRPr>
          </a:p>
        </p:txBody>
      </p:sp>
      <p:sp>
        <p:nvSpPr>
          <p:cNvPr id="7" name="CuadroTexto 3"/>
          <p:cNvSpPr txBox="1"/>
          <p:nvPr/>
        </p:nvSpPr>
        <p:spPr>
          <a:xfrm>
            <a:off x="467544" y="1212648"/>
            <a:ext cx="8208912" cy="1938992"/>
          </a:xfrm>
          <a:prstGeom prst="rect">
            <a:avLst/>
          </a:prstGeom>
        </p:spPr>
        <p:txBody>
          <a:bodyPr wrap="square" rtlCol="0">
            <a:spAutoFit/>
          </a:bodyPr>
          <a:lstStyle/>
          <a:p>
            <a:r>
              <a:rPr lang="es-ES" altLang="es-CL" sz="2000" u="sng" dirty="0" smtClean="0">
                <a:solidFill>
                  <a:srgbClr val="1F497D"/>
                </a:solidFill>
                <a:latin typeface="+mn-lt"/>
                <a:cs typeface="Calibri"/>
              </a:rPr>
              <a:t>Definición:</a:t>
            </a:r>
          </a:p>
          <a:p>
            <a:endParaRPr lang="es-ES" altLang="es-CL" sz="2000" u="sng" dirty="0" smtClean="0">
              <a:solidFill>
                <a:srgbClr val="1F497D"/>
              </a:solidFill>
              <a:latin typeface="+mn-lt"/>
              <a:cs typeface="Calibri"/>
            </a:endParaRPr>
          </a:p>
          <a:p>
            <a:r>
              <a:rPr lang="es-ES" altLang="es-CL" sz="2000" dirty="0">
                <a:solidFill>
                  <a:srgbClr val="1F497D"/>
                </a:solidFill>
                <a:latin typeface="+mn-lt"/>
                <a:cs typeface="Calibri"/>
              </a:rPr>
              <a:t>Aquella persona natural, no comprendida en aquella definición de empresa deudora como los trabajadores dependientes y aquéllos que no siéndolos, igualmente son sujetos de crédito, como las dueñas de casa, los jubilados, los estudiantes, etc. </a:t>
            </a:r>
          </a:p>
        </p:txBody>
      </p:sp>
      <p:pic>
        <p:nvPicPr>
          <p:cNvPr id="5" name="Imagen 1" descr="diseño para diapos_funcionarioscaj.jp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Rectángulo 1"/>
          <p:cNvSpPr/>
          <p:nvPr/>
        </p:nvSpPr>
        <p:spPr>
          <a:xfrm>
            <a:off x="942109" y="1417588"/>
            <a:ext cx="7158283" cy="3831818"/>
          </a:xfrm>
          <a:prstGeom prst="rect">
            <a:avLst/>
          </a:prstGeom>
        </p:spPr>
        <p:txBody>
          <a:bodyPr wrap="square">
            <a:spAutoFit/>
          </a:bodyPr>
          <a:lstStyle/>
          <a:p>
            <a:pPr lvl="0" algn="just">
              <a:lnSpc>
                <a:spcPct val="150000"/>
              </a:lnSpc>
            </a:pPr>
            <a:r>
              <a:rPr lang="es-ES_tradnl" dirty="0" smtClean="0">
                <a:solidFill>
                  <a:schemeClr val="tx2"/>
                </a:solidFill>
              </a:rPr>
              <a:t>¿Que pasa con las personas con alguna discapacidad?</a:t>
            </a:r>
          </a:p>
          <a:p>
            <a:pPr algn="just">
              <a:lnSpc>
                <a:spcPct val="150000"/>
              </a:lnSpc>
            </a:pPr>
            <a:r>
              <a:rPr lang="es-ES_tradnl" dirty="0" err="1" smtClean="0">
                <a:solidFill>
                  <a:schemeClr val="tx2"/>
                </a:solidFill>
              </a:rPr>
              <a:t>Convención</a:t>
            </a:r>
            <a:r>
              <a:rPr lang="es-ES_tradnl" dirty="0" smtClean="0">
                <a:solidFill>
                  <a:schemeClr val="tx2"/>
                </a:solidFill>
              </a:rPr>
              <a:t> </a:t>
            </a:r>
            <a:r>
              <a:rPr lang="es-ES_tradnl" dirty="0">
                <a:solidFill>
                  <a:schemeClr val="tx2"/>
                </a:solidFill>
              </a:rPr>
              <a:t>Internacional de Derechos de las Personas con Discapacidad (CDPD).</a:t>
            </a:r>
          </a:p>
          <a:p>
            <a:pPr algn="just">
              <a:lnSpc>
                <a:spcPct val="150000"/>
              </a:lnSpc>
            </a:pPr>
            <a:r>
              <a:rPr lang="es-ES_tradnl" b="1" dirty="0">
                <a:solidFill>
                  <a:schemeClr val="tx2"/>
                </a:solidFill>
              </a:rPr>
              <a:t>En su </a:t>
            </a:r>
            <a:r>
              <a:rPr lang="es-ES_tradnl" b="1" dirty="0" err="1">
                <a:solidFill>
                  <a:schemeClr val="tx2"/>
                </a:solidFill>
              </a:rPr>
              <a:t>Artículo</a:t>
            </a:r>
            <a:r>
              <a:rPr lang="es-ES_tradnl" b="1" dirty="0">
                <a:solidFill>
                  <a:schemeClr val="tx2"/>
                </a:solidFill>
              </a:rPr>
              <a:t> 12, la CDPD indica que “los Estados Partes </a:t>
            </a:r>
            <a:r>
              <a:rPr lang="es-ES_tradnl" b="1" dirty="0" err="1">
                <a:solidFill>
                  <a:schemeClr val="tx2"/>
                </a:solidFill>
              </a:rPr>
              <a:t>adoptarán</a:t>
            </a:r>
            <a:r>
              <a:rPr lang="es-ES_tradnl" b="1" dirty="0">
                <a:solidFill>
                  <a:schemeClr val="tx2"/>
                </a:solidFill>
              </a:rPr>
              <a:t> las medidas pertinentes para proporcionar acceso a las personas con discapacidad al apoyo que puedan necesitar en el ejercicio de su capacidad </a:t>
            </a:r>
            <a:r>
              <a:rPr lang="es-ES_tradnl" b="1" dirty="0" err="1">
                <a:solidFill>
                  <a:schemeClr val="tx2"/>
                </a:solidFill>
              </a:rPr>
              <a:t>jurídica</a:t>
            </a:r>
            <a:r>
              <a:rPr lang="es-ES_tradnl" b="1" dirty="0">
                <a:solidFill>
                  <a:schemeClr val="tx2"/>
                </a:solidFill>
              </a:rPr>
              <a:t>”.</a:t>
            </a:r>
            <a:endParaRPr lang="es-ES_tradnl" dirty="0">
              <a:solidFill>
                <a:schemeClr val="tx2"/>
              </a:solidFill>
            </a:endParaRPr>
          </a:p>
          <a:p>
            <a:pPr lvl="0" algn="just">
              <a:lnSpc>
                <a:spcPct val="150000"/>
              </a:lnSpc>
            </a:pPr>
            <a:endParaRPr lang="es-ES_tradnl" dirty="0" smtClean="0">
              <a:solidFill>
                <a:schemeClr val="tx2"/>
              </a:solidFill>
            </a:endParaRPr>
          </a:p>
          <a:p>
            <a:pPr lvl="0" algn="just">
              <a:lnSpc>
                <a:spcPct val="150000"/>
              </a:lnSpc>
            </a:pPr>
            <a:endParaRPr lang="es-ES_tradnl" dirty="0">
              <a:solidFill>
                <a:schemeClr val="tx2"/>
              </a:solidFill>
            </a:endParaRPr>
          </a:p>
        </p:txBody>
      </p:sp>
    </p:spTree>
    <p:extLst>
      <p:ext uri="{BB962C8B-B14F-4D97-AF65-F5344CB8AC3E}">
        <p14:creationId xmlns:p14="http://schemas.microsoft.com/office/powerpoint/2010/main" val="1498705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11339"/>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CL" sz="2400" dirty="0" smtClean="0">
                <a:solidFill>
                  <a:srgbClr val="1F497D"/>
                </a:solidFill>
              </a:rPr>
              <a:t>1. PERSONA DEUDORA</a:t>
            </a:r>
            <a:endParaRPr lang="es-ES" dirty="0">
              <a:solidFill>
                <a:srgbClr val="1F497D"/>
              </a:solidFill>
            </a:endParaRPr>
          </a:p>
        </p:txBody>
      </p:sp>
      <p:sp>
        <p:nvSpPr>
          <p:cNvPr id="7" name="CuadroTexto 3"/>
          <p:cNvSpPr txBox="1"/>
          <p:nvPr/>
        </p:nvSpPr>
        <p:spPr>
          <a:xfrm>
            <a:off x="467544" y="1212648"/>
            <a:ext cx="8208912" cy="1938992"/>
          </a:xfrm>
          <a:prstGeom prst="rect">
            <a:avLst/>
          </a:prstGeom>
        </p:spPr>
        <p:txBody>
          <a:bodyPr wrap="square" rtlCol="0">
            <a:spAutoFit/>
          </a:bodyPr>
          <a:lstStyle/>
          <a:p>
            <a:r>
              <a:rPr lang="es-ES" altLang="es-CL" sz="2000" u="sng" dirty="0" smtClean="0">
                <a:solidFill>
                  <a:srgbClr val="1F497D"/>
                </a:solidFill>
                <a:latin typeface="+mn-lt"/>
                <a:cs typeface="Calibri"/>
              </a:rPr>
              <a:t>Definición:</a:t>
            </a:r>
          </a:p>
          <a:p>
            <a:endParaRPr lang="es-ES" altLang="es-CL" sz="2000" u="sng" dirty="0" smtClean="0">
              <a:solidFill>
                <a:srgbClr val="1F497D"/>
              </a:solidFill>
              <a:latin typeface="+mn-lt"/>
              <a:cs typeface="Calibri"/>
            </a:endParaRPr>
          </a:p>
          <a:p>
            <a:r>
              <a:rPr lang="es-ES" altLang="es-CL" sz="2000" dirty="0">
                <a:solidFill>
                  <a:srgbClr val="1F497D"/>
                </a:solidFill>
                <a:latin typeface="+mn-lt"/>
                <a:cs typeface="Calibri"/>
              </a:rPr>
              <a:t>Aquella persona natural, no comprendida en aquella definición de empresa deudora como los trabajadores dependientes y aquéllos que no siéndolos, igualmente son sujetos de crédito, como las dueñas de casa, los jubilados, los estudiantes, etc. </a:t>
            </a:r>
          </a:p>
        </p:txBody>
      </p:sp>
      <p:pic>
        <p:nvPicPr>
          <p:cNvPr id="5" name="Imagen 1" descr="diseño para diapos_funcionarioscaj.jp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Rectángulo 1"/>
          <p:cNvSpPr/>
          <p:nvPr/>
        </p:nvSpPr>
        <p:spPr>
          <a:xfrm>
            <a:off x="942109" y="1417588"/>
            <a:ext cx="7158283" cy="923330"/>
          </a:xfrm>
          <a:prstGeom prst="rect">
            <a:avLst/>
          </a:prstGeom>
        </p:spPr>
        <p:txBody>
          <a:bodyPr wrap="square">
            <a:spAutoFit/>
          </a:bodyPr>
          <a:lstStyle/>
          <a:p>
            <a:pPr lvl="0" algn="just">
              <a:lnSpc>
                <a:spcPct val="150000"/>
              </a:lnSpc>
            </a:pPr>
            <a:r>
              <a:rPr lang="es-ES_tradnl" dirty="0" smtClean="0">
                <a:solidFill>
                  <a:schemeClr val="tx2"/>
                </a:solidFill>
              </a:rPr>
              <a:t>¿Que pasa con la mujer casa en sociedad conyugal?</a:t>
            </a:r>
          </a:p>
          <a:p>
            <a:pPr lvl="0" algn="just">
              <a:lnSpc>
                <a:spcPct val="150000"/>
              </a:lnSpc>
            </a:pPr>
            <a:endParaRPr lang="es-ES_tradnl" dirty="0">
              <a:solidFill>
                <a:schemeClr val="tx2"/>
              </a:solidFill>
            </a:endParaRPr>
          </a:p>
        </p:txBody>
      </p:sp>
    </p:spTree>
    <p:extLst>
      <p:ext uri="{BB962C8B-B14F-4D97-AF65-F5344CB8AC3E}">
        <p14:creationId xmlns:p14="http://schemas.microsoft.com/office/powerpoint/2010/main" val="1477721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11339"/>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CL" sz="2400" dirty="0" smtClean="0">
                <a:solidFill>
                  <a:srgbClr val="1F497D"/>
                </a:solidFill>
              </a:rPr>
              <a:t>1. PERSONA DEUDORA</a:t>
            </a:r>
            <a:endParaRPr lang="es-ES" dirty="0">
              <a:solidFill>
                <a:srgbClr val="1F497D"/>
              </a:solidFill>
            </a:endParaRPr>
          </a:p>
        </p:txBody>
      </p:sp>
      <p:sp>
        <p:nvSpPr>
          <p:cNvPr id="7" name="CuadroTexto 3"/>
          <p:cNvSpPr txBox="1"/>
          <p:nvPr/>
        </p:nvSpPr>
        <p:spPr>
          <a:xfrm>
            <a:off x="467544" y="1212648"/>
            <a:ext cx="8208912" cy="1938992"/>
          </a:xfrm>
          <a:prstGeom prst="rect">
            <a:avLst/>
          </a:prstGeom>
        </p:spPr>
        <p:txBody>
          <a:bodyPr wrap="square" rtlCol="0">
            <a:spAutoFit/>
          </a:bodyPr>
          <a:lstStyle/>
          <a:p>
            <a:r>
              <a:rPr lang="es-ES" altLang="es-CL" sz="2000" u="sng" dirty="0" smtClean="0">
                <a:solidFill>
                  <a:srgbClr val="1F497D"/>
                </a:solidFill>
                <a:latin typeface="+mn-lt"/>
                <a:cs typeface="Calibri"/>
              </a:rPr>
              <a:t>Definición:</a:t>
            </a:r>
          </a:p>
          <a:p>
            <a:endParaRPr lang="es-ES" altLang="es-CL" sz="2000" u="sng" dirty="0" smtClean="0">
              <a:solidFill>
                <a:srgbClr val="1F497D"/>
              </a:solidFill>
              <a:latin typeface="+mn-lt"/>
              <a:cs typeface="Calibri"/>
            </a:endParaRPr>
          </a:p>
          <a:p>
            <a:r>
              <a:rPr lang="es-ES" altLang="es-CL" sz="2000" dirty="0">
                <a:solidFill>
                  <a:srgbClr val="1F497D"/>
                </a:solidFill>
                <a:latin typeface="+mn-lt"/>
                <a:cs typeface="Calibri"/>
              </a:rPr>
              <a:t>Aquella persona natural, no comprendida en aquella definición de empresa deudora como los trabajadores dependientes y aquéllos que no siéndolos, igualmente son sujetos de crédito, como las dueñas de casa, los jubilados, los estudiantes, etc. </a:t>
            </a:r>
          </a:p>
        </p:txBody>
      </p:sp>
      <p:pic>
        <p:nvPicPr>
          <p:cNvPr id="5" name="Imagen 1" descr="diseño para diapos_funcionarioscaj.jpg"/>
          <p:cNvPicPr>
            <a:picLocks noChangeAspect="1"/>
          </p:cNvPicPr>
          <p:nvPr/>
        </p:nvPicPr>
        <p:blipFill>
          <a:blip r:embed="rId2"/>
          <a:srcRect/>
          <a:stretch>
            <a:fillRect/>
          </a:stretch>
        </p:blipFill>
        <p:spPr bwMode="auto">
          <a:xfrm>
            <a:off x="0" y="620688"/>
            <a:ext cx="9144000" cy="5143500"/>
          </a:xfrm>
          <a:prstGeom prst="rect">
            <a:avLst/>
          </a:prstGeom>
          <a:noFill/>
          <a:ln w="9525">
            <a:noFill/>
            <a:miter lim="800000"/>
            <a:headEnd/>
            <a:tailEnd/>
          </a:ln>
        </p:spPr>
      </p:pic>
      <p:sp>
        <p:nvSpPr>
          <p:cNvPr id="2" name="Rectángulo 1"/>
          <p:cNvSpPr/>
          <p:nvPr/>
        </p:nvSpPr>
        <p:spPr>
          <a:xfrm>
            <a:off x="942109" y="1417588"/>
            <a:ext cx="7158283" cy="1754326"/>
          </a:xfrm>
          <a:prstGeom prst="rect">
            <a:avLst/>
          </a:prstGeom>
        </p:spPr>
        <p:txBody>
          <a:bodyPr wrap="square">
            <a:spAutoFit/>
          </a:bodyPr>
          <a:lstStyle/>
          <a:p>
            <a:pPr lvl="0" algn="just">
              <a:lnSpc>
                <a:spcPct val="150000"/>
              </a:lnSpc>
            </a:pPr>
            <a:r>
              <a:rPr lang="es-ES_tradnl" dirty="0" smtClean="0">
                <a:solidFill>
                  <a:schemeClr val="tx2"/>
                </a:solidFill>
              </a:rPr>
              <a:t>¿Que pasa con las personas sujetas a interdicción</a:t>
            </a:r>
            <a:r>
              <a:rPr lang="es-ES" dirty="0" smtClean="0">
                <a:solidFill>
                  <a:schemeClr val="tx2"/>
                </a:solidFill>
              </a:rPr>
              <a:t> o curaduría</a:t>
            </a:r>
            <a:r>
              <a:rPr lang="es-ES_tradnl" dirty="0" smtClean="0">
                <a:solidFill>
                  <a:schemeClr val="tx2"/>
                </a:solidFill>
              </a:rPr>
              <a:t>?</a:t>
            </a:r>
          </a:p>
          <a:p>
            <a:pPr lvl="0" algn="just">
              <a:lnSpc>
                <a:spcPct val="150000"/>
              </a:lnSpc>
            </a:pPr>
            <a:endParaRPr lang="es-ES_tradnl" dirty="0">
              <a:solidFill>
                <a:schemeClr val="tx2"/>
              </a:solidFill>
            </a:endParaRPr>
          </a:p>
          <a:p>
            <a:pPr lvl="0" algn="just">
              <a:lnSpc>
                <a:spcPct val="150000"/>
              </a:lnSpc>
            </a:pPr>
            <a:r>
              <a:rPr lang="es-ES_tradnl" dirty="0" smtClean="0">
                <a:solidFill>
                  <a:schemeClr val="tx2"/>
                </a:solidFill>
              </a:rPr>
              <a:t>Caso de Autorización</a:t>
            </a:r>
            <a:r>
              <a:rPr lang="es-ES" dirty="0" smtClean="0">
                <a:solidFill>
                  <a:schemeClr val="tx2"/>
                </a:solidFill>
              </a:rPr>
              <a:t> judicial para enajenar bienes raíces.-</a:t>
            </a:r>
            <a:endParaRPr lang="es-ES_tradnl" dirty="0" smtClean="0">
              <a:solidFill>
                <a:schemeClr val="tx2"/>
              </a:solidFill>
            </a:endParaRPr>
          </a:p>
          <a:p>
            <a:pPr lvl="0" algn="just">
              <a:lnSpc>
                <a:spcPct val="150000"/>
              </a:lnSpc>
            </a:pPr>
            <a:endParaRPr lang="es-ES_tradnl" dirty="0">
              <a:solidFill>
                <a:schemeClr val="tx2"/>
              </a:solidFill>
            </a:endParaRPr>
          </a:p>
        </p:txBody>
      </p:sp>
    </p:spTree>
    <p:extLst>
      <p:ext uri="{BB962C8B-B14F-4D97-AF65-F5344CB8AC3E}">
        <p14:creationId xmlns:p14="http://schemas.microsoft.com/office/powerpoint/2010/main" val="1024642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11339"/>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CL" sz="2400" dirty="0" smtClean="0">
                <a:solidFill>
                  <a:srgbClr val="1F497D"/>
                </a:solidFill>
              </a:rPr>
              <a:t>1. PERSONA DEUDORA</a:t>
            </a:r>
            <a:endParaRPr lang="es-ES" dirty="0">
              <a:solidFill>
                <a:srgbClr val="1F497D"/>
              </a:solidFill>
            </a:endParaRPr>
          </a:p>
        </p:txBody>
      </p:sp>
      <p:sp>
        <p:nvSpPr>
          <p:cNvPr id="7" name="CuadroTexto 3"/>
          <p:cNvSpPr txBox="1"/>
          <p:nvPr/>
        </p:nvSpPr>
        <p:spPr>
          <a:xfrm>
            <a:off x="467544" y="1212648"/>
            <a:ext cx="8208912" cy="1938992"/>
          </a:xfrm>
          <a:prstGeom prst="rect">
            <a:avLst/>
          </a:prstGeom>
        </p:spPr>
        <p:txBody>
          <a:bodyPr wrap="square" rtlCol="0">
            <a:spAutoFit/>
          </a:bodyPr>
          <a:lstStyle/>
          <a:p>
            <a:r>
              <a:rPr lang="es-ES" altLang="es-CL" sz="2000" u="sng" dirty="0" smtClean="0">
                <a:solidFill>
                  <a:srgbClr val="1F497D"/>
                </a:solidFill>
                <a:latin typeface="+mn-lt"/>
                <a:cs typeface="Calibri"/>
              </a:rPr>
              <a:t>Definición:</a:t>
            </a:r>
          </a:p>
          <a:p>
            <a:endParaRPr lang="es-ES" altLang="es-CL" sz="2000" u="sng" dirty="0" smtClean="0">
              <a:solidFill>
                <a:srgbClr val="1F497D"/>
              </a:solidFill>
              <a:latin typeface="+mn-lt"/>
              <a:cs typeface="Calibri"/>
            </a:endParaRPr>
          </a:p>
          <a:p>
            <a:r>
              <a:rPr lang="es-ES" altLang="es-CL" sz="2000" dirty="0">
                <a:solidFill>
                  <a:srgbClr val="1F497D"/>
                </a:solidFill>
                <a:latin typeface="+mn-lt"/>
                <a:cs typeface="Calibri"/>
              </a:rPr>
              <a:t>Aquella persona natural, no comprendida en aquella definición de empresa deudora como los trabajadores dependientes y aquéllos que no siéndolos, igualmente son sujetos de crédito, como las dueñas de casa, los jubilados, los estudiantes, etc. </a:t>
            </a:r>
          </a:p>
        </p:txBody>
      </p:sp>
      <p:pic>
        <p:nvPicPr>
          <p:cNvPr id="5" name="Imagen 1" descr="diseño para diapos_funcionarioscaj.jpg"/>
          <p:cNvPicPr>
            <a:picLocks noChangeAspect="1"/>
          </p:cNvPicPr>
          <p:nvPr/>
        </p:nvPicPr>
        <p:blipFill>
          <a:blip r:embed="rId2"/>
          <a:srcRect/>
          <a:stretch>
            <a:fillRect/>
          </a:stretch>
        </p:blipFill>
        <p:spPr bwMode="auto">
          <a:xfrm>
            <a:off x="0" y="620688"/>
            <a:ext cx="9144000" cy="5143500"/>
          </a:xfrm>
          <a:prstGeom prst="rect">
            <a:avLst/>
          </a:prstGeom>
          <a:noFill/>
          <a:ln w="9525">
            <a:noFill/>
            <a:miter lim="800000"/>
            <a:headEnd/>
            <a:tailEnd/>
          </a:ln>
        </p:spPr>
      </p:pic>
      <p:sp>
        <p:nvSpPr>
          <p:cNvPr id="2" name="Rectángulo 1"/>
          <p:cNvSpPr/>
          <p:nvPr/>
        </p:nvSpPr>
        <p:spPr>
          <a:xfrm>
            <a:off x="942109" y="1417588"/>
            <a:ext cx="7158283" cy="3000821"/>
          </a:xfrm>
          <a:prstGeom prst="rect">
            <a:avLst/>
          </a:prstGeom>
        </p:spPr>
        <p:txBody>
          <a:bodyPr wrap="square">
            <a:spAutoFit/>
          </a:bodyPr>
          <a:lstStyle/>
          <a:p>
            <a:pPr lvl="0" algn="just">
              <a:lnSpc>
                <a:spcPct val="150000"/>
              </a:lnSpc>
            </a:pPr>
            <a:r>
              <a:rPr lang="es-ES_tradnl" dirty="0" smtClean="0">
                <a:solidFill>
                  <a:schemeClr val="tx2"/>
                </a:solidFill>
              </a:rPr>
              <a:t>¿Que pasa con </a:t>
            </a:r>
            <a:r>
              <a:rPr lang="es-ES" dirty="0" smtClean="0">
                <a:solidFill>
                  <a:schemeClr val="tx2"/>
                </a:solidFill>
              </a:rPr>
              <a:t>la representación y la capacidad</a:t>
            </a:r>
            <a:r>
              <a:rPr lang="es-ES_tradnl" dirty="0" smtClean="0">
                <a:solidFill>
                  <a:schemeClr val="tx2"/>
                </a:solidFill>
              </a:rPr>
              <a:t>?</a:t>
            </a:r>
          </a:p>
          <a:p>
            <a:pPr lvl="0" algn="just">
              <a:lnSpc>
                <a:spcPct val="150000"/>
              </a:lnSpc>
            </a:pPr>
            <a:endParaRPr lang="es-ES_tradnl" dirty="0">
              <a:solidFill>
                <a:schemeClr val="tx2"/>
              </a:solidFill>
            </a:endParaRPr>
          </a:p>
          <a:p>
            <a:pPr lvl="0" algn="just">
              <a:lnSpc>
                <a:spcPct val="150000"/>
              </a:lnSpc>
            </a:pPr>
            <a:r>
              <a:rPr lang="es-ES" dirty="0" smtClean="0">
                <a:solidFill>
                  <a:schemeClr val="tx2"/>
                </a:solidFill>
              </a:rPr>
              <a:t>¿Quien debe ser capaz, mandante?, mandatario?, ambos?</a:t>
            </a:r>
          </a:p>
          <a:p>
            <a:pPr lvl="0" algn="just">
              <a:lnSpc>
                <a:spcPct val="150000"/>
              </a:lnSpc>
            </a:pPr>
            <a:endParaRPr lang="es-ES" dirty="0">
              <a:solidFill>
                <a:schemeClr val="tx2"/>
              </a:solidFill>
            </a:endParaRPr>
          </a:p>
          <a:p>
            <a:pPr lvl="0" algn="just">
              <a:lnSpc>
                <a:spcPct val="150000"/>
              </a:lnSpc>
            </a:pPr>
            <a:r>
              <a:rPr lang="es-ES" dirty="0" smtClean="0">
                <a:solidFill>
                  <a:schemeClr val="tx2"/>
                </a:solidFill>
              </a:rPr>
              <a:t>¿Qué pasa con la representación de ausentes, por ejemplo de incapaces domiciliados en el extranjero?</a:t>
            </a:r>
            <a:endParaRPr lang="es-ES_tradnl" dirty="0" smtClean="0">
              <a:solidFill>
                <a:schemeClr val="tx2"/>
              </a:solidFill>
            </a:endParaRPr>
          </a:p>
          <a:p>
            <a:pPr lvl="0" algn="just">
              <a:lnSpc>
                <a:spcPct val="150000"/>
              </a:lnSpc>
            </a:pPr>
            <a:endParaRPr lang="es-ES_tradnl" dirty="0">
              <a:solidFill>
                <a:schemeClr val="tx2"/>
              </a:solidFill>
            </a:endParaRPr>
          </a:p>
        </p:txBody>
      </p:sp>
    </p:spTree>
    <p:extLst>
      <p:ext uri="{BB962C8B-B14F-4D97-AF65-F5344CB8AC3E}">
        <p14:creationId xmlns:p14="http://schemas.microsoft.com/office/powerpoint/2010/main" val="1139585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11339"/>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CL" sz="2400" dirty="0" smtClean="0">
                <a:solidFill>
                  <a:srgbClr val="1F497D"/>
                </a:solidFill>
              </a:rPr>
              <a:t>1. PERSONA DEUDORA</a:t>
            </a:r>
            <a:endParaRPr lang="es-ES" dirty="0">
              <a:solidFill>
                <a:srgbClr val="1F497D"/>
              </a:solidFill>
            </a:endParaRPr>
          </a:p>
        </p:txBody>
      </p:sp>
      <p:sp>
        <p:nvSpPr>
          <p:cNvPr id="7" name="CuadroTexto 3"/>
          <p:cNvSpPr txBox="1"/>
          <p:nvPr/>
        </p:nvSpPr>
        <p:spPr>
          <a:xfrm>
            <a:off x="467544" y="1212648"/>
            <a:ext cx="8208912" cy="1938992"/>
          </a:xfrm>
          <a:prstGeom prst="rect">
            <a:avLst/>
          </a:prstGeom>
        </p:spPr>
        <p:txBody>
          <a:bodyPr wrap="square" rtlCol="0">
            <a:spAutoFit/>
          </a:bodyPr>
          <a:lstStyle/>
          <a:p>
            <a:r>
              <a:rPr lang="es-ES" altLang="es-CL" sz="2000" u="sng" dirty="0" smtClean="0">
                <a:solidFill>
                  <a:srgbClr val="1F497D"/>
                </a:solidFill>
                <a:latin typeface="+mn-lt"/>
                <a:cs typeface="Calibri"/>
              </a:rPr>
              <a:t>Definición:</a:t>
            </a:r>
          </a:p>
          <a:p>
            <a:endParaRPr lang="es-ES" altLang="es-CL" sz="2000" u="sng" dirty="0" smtClean="0">
              <a:solidFill>
                <a:srgbClr val="1F497D"/>
              </a:solidFill>
              <a:latin typeface="+mn-lt"/>
              <a:cs typeface="Calibri"/>
            </a:endParaRPr>
          </a:p>
          <a:p>
            <a:r>
              <a:rPr lang="es-ES" altLang="es-CL" sz="2000" dirty="0">
                <a:solidFill>
                  <a:srgbClr val="1F497D"/>
                </a:solidFill>
                <a:latin typeface="+mn-lt"/>
                <a:cs typeface="Calibri"/>
              </a:rPr>
              <a:t>Aquella persona natural, no comprendida en aquella definición de empresa deudora como los trabajadores dependientes y aquéllos que no siéndolos, igualmente son sujetos de crédito, como las dueñas de casa, los jubilados, los estudiantes, etc. </a:t>
            </a:r>
          </a:p>
        </p:txBody>
      </p:sp>
      <p:pic>
        <p:nvPicPr>
          <p:cNvPr id="5" name="Imagen 1" descr="diseño para diapos_funcionarioscaj.jpg"/>
          <p:cNvPicPr>
            <a:picLocks noChangeAspect="1"/>
          </p:cNvPicPr>
          <p:nvPr/>
        </p:nvPicPr>
        <p:blipFill>
          <a:blip r:embed="rId2"/>
          <a:srcRect/>
          <a:stretch>
            <a:fillRect/>
          </a:stretch>
        </p:blipFill>
        <p:spPr bwMode="auto">
          <a:xfrm>
            <a:off x="0" y="620688"/>
            <a:ext cx="9144000" cy="5143500"/>
          </a:xfrm>
          <a:prstGeom prst="rect">
            <a:avLst/>
          </a:prstGeom>
          <a:noFill/>
          <a:ln w="9525">
            <a:noFill/>
            <a:miter lim="800000"/>
            <a:headEnd/>
            <a:tailEnd/>
          </a:ln>
        </p:spPr>
      </p:pic>
      <p:sp>
        <p:nvSpPr>
          <p:cNvPr id="2" name="Rectángulo 1"/>
          <p:cNvSpPr/>
          <p:nvPr/>
        </p:nvSpPr>
        <p:spPr>
          <a:xfrm>
            <a:off x="942109" y="1417588"/>
            <a:ext cx="7158283" cy="1754326"/>
          </a:xfrm>
          <a:prstGeom prst="rect">
            <a:avLst/>
          </a:prstGeom>
        </p:spPr>
        <p:txBody>
          <a:bodyPr wrap="square">
            <a:spAutoFit/>
          </a:bodyPr>
          <a:lstStyle/>
          <a:p>
            <a:pPr lvl="0" algn="just">
              <a:lnSpc>
                <a:spcPct val="150000"/>
              </a:lnSpc>
            </a:pPr>
            <a:r>
              <a:rPr lang="es-ES_tradnl" dirty="0" smtClean="0">
                <a:solidFill>
                  <a:schemeClr val="tx2"/>
                </a:solidFill>
              </a:rPr>
              <a:t>¿Que </a:t>
            </a:r>
            <a:r>
              <a:rPr lang="es-ES_tradnl" dirty="0" err="1" smtClean="0">
                <a:solidFill>
                  <a:schemeClr val="tx2"/>
                </a:solidFill>
              </a:rPr>
              <a:t>relac</a:t>
            </a:r>
            <a:r>
              <a:rPr lang="es-ES" dirty="0" err="1" smtClean="0">
                <a:solidFill>
                  <a:schemeClr val="tx2"/>
                </a:solidFill>
              </a:rPr>
              <a:t>ión</a:t>
            </a:r>
            <a:r>
              <a:rPr lang="es-ES" dirty="0" smtClean="0">
                <a:solidFill>
                  <a:schemeClr val="tx2"/>
                </a:solidFill>
              </a:rPr>
              <a:t> hay entre imputabilidad penal y la capacidad, respecto de la responsabilidad extracontractual</a:t>
            </a:r>
            <a:r>
              <a:rPr lang="es-ES_tradnl" dirty="0" smtClean="0">
                <a:solidFill>
                  <a:schemeClr val="tx2"/>
                </a:solidFill>
              </a:rPr>
              <a:t>?</a:t>
            </a:r>
          </a:p>
          <a:p>
            <a:pPr lvl="0" algn="just">
              <a:lnSpc>
                <a:spcPct val="150000"/>
              </a:lnSpc>
            </a:pPr>
            <a:endParaRPr lang="es-ES_tradnl" dirty="0">
              <a:solidFill>
                <a:schemeClr val="tx2"/>
              </a:solidFill>
            </a:endParaRPr>
          </a:p>
          <a:p>
            <a:pPr lvl="0" algn="just">
              <a:lnSpc>
                <a:spcPct val="150000"/>
              </a:lnSpc>
            </a:pPr>
            <a:endParaRPr lang="es-ES_tradnl" dirty="0">
              <a:solidFill>
                <a:schemeClr val="tx2"/>
              </a:solidFill>
            </a:endParaRPr>
          </a:p>
        </p:txBody>
      </p:sp>
    </p:spTree>
    <p:extLst>
      <p:ext uri="{BB962C8B-B14F-4D97-AF65-F5344CB8AC3E}">
        <p14:creationId xmlns:p14="http://schemas.microsoft.com/office/powerpoint/2010/main" val="854049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3"/>
          <a:srcRect/>
          <a:stretch>
            <a:fillRect/>
          </a:stretch>
        </p:blipFill>
        <p:spPr bwMode="auto">
          <a:xfrm>
            <a:off x="0" y="-13447"/>
            <a:ext cx="9144000" cy="5143500"/>
          </a:xfrm>
          <a:prstGeom prst="rect">
            <a:avLst/>
          </a:prstGeom>
          <a:noFill/>
          <a:ln w="9525">
            <a:noFill/>
            <a:miter lim="800000"/>
            <a:headEnd/>
            <a:tailEnd/>
          </a:ln>
        </p:spPr>
      </p:pic>
      <p:sp>
        <p:nvSpPr>
          <p:cNvPr id="5" name="Marcador de contenido 1"/>
          <p:cNvSpPr txBox="1">
            <a:spLocks/>
          </p:cNvSpPr>
          <p:nvPr/>
        </p:nvSpPr>
        <p:spPr>
          <a:xfrm>
            <a:off x="720416" y="1244300"/>
            <a:ext cx="7776864" cy="2316040"/>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ES" sz="2800" dirty="0" smtClean="0">
                <a:solidFill>
                  <a:schemeClr val="tx2"/>
                </a:solidFill>
              </a:rPr>
              <a:t>CAPACIDAD</a:t>
            </a:r>
          </a:p>
          <a:p>
            <a:pPr algn="ctr"/>
            <a:r>
              <a:rPr lang="es-ES" sz="2800" dirty="0" smtClean="0">
                <a:solidFill>
                  <a:schemeClr val="tx2"/>
                </a:solidFill>
              </a:rPr>
              <a:t>					</a:t>
            </a:r>
          </a:p>
        </p:txBody>
      </p:sp>
      <p:sp>
        <p:nvSpPr>
          <p:cNvPr id="2" name="CuadroTexto 1"/>
          <p:cNvSpPr txBox="1"/>
          <p:nvPr/>
        </p:nvSpPr>
        <p:spPr>
          <a:xfrm>
            <a:off x="2963537" y="3367577"/>
            <a:ext cx="3220457" cy="1261884"/>
          </a:xfrm>
          <a:prstGeom prst="rect">
            <a:avLst/>
          </a:prstGeom>
          <a:noFill/>
        </p:spPr>
        <p:txBody>
          <a:bodyPr wrap="square" rtlCol="0">
            <a:spAutoFit/>
          </a:bodyPr>
          <a:lstStyle/>
          <a:p>
            <a:pPr algn="ctr"/>
            <a:r>
              <a:rPr lang="es-ES" sz="1600" dirty="0" smtClean="0">
                <a:solidFill>
                  <a:srgbClr val="1F497D"/>
                </a:solidFill>
              </a:rPr>
              <a:t>Julio </a:t>
            </a:r>
            <a:r>
              <a:rPr lang="es-ES" sz="1600" dirty="0">
                <a:solidFill>
                  <a:srgbClr val="1F497D"/>
                </a:solidFill>
              </a:rPr>
              <a:t>Valdés Riveros</a:t>
            </a:r>
          </a:p>
          <a:p>
            <a:pPr algn="ctr"/>
            <a:r>
              <a:rPr lang="es-ES" sz="1400" dirty="0" smtClean="0">
                <a:solidFill>
                  <a:srgbClr val="1F497D"/>
                </a:solidFill>
              </a:rPr>
              <a:t>Abogado Corporación </a:t>
            </a:r>
            <a:r>
              <a:rPr lang="es-ES" sz="1400" dirty="0">
                <a:solidFill>
                  <a:srgbClr val="1F497D"/>
                </a:solidFill>
              </a:rPr>
              <a:t>de Asistencia Judicial</a:t>
            </a:r>
          </a:p>
          <a:p>
            <a:pPr algn="ctr"/>
            <a:r>
              <a:rPr lang="es-ES" sz="1400" dirty="0" smtClean="0">
                <a:solidFill>
                  <a:srgbClr val="1F497D"/>
                </a:solidFill>
              </a:rPr>
              <a:t>Centro de Medición Arbitraje</a:t>
            </a:r>
            <a:endParaRPr lang="es-ES" sz="1400" dirty="0">
              <a:solidFill>
                <a:srgbClr val="1F497D"/>
              </a:solidFill>
            </a:endParaRPr>
          </a:p>
          <a:p>
            <a:endParaRPr lang="es-ES" sz="1600" dirty="0">
              <a:solidFill>
                <a:srgbClr val="1F497D"/>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11339"/>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CL" sz="2400" dirty="0" smtClean="0">
                <a:solidFill>
                  <a:srgbClr val="1F497D"/>
                </a:solidFill>
              </a:rPr>
              <a:t>1. PERSONA DEUDORA</a:t>
            </a:r>
            <a:endParaRPr lang="es-ES" dirty="0">
              <a:solidFill>
                <a:srgbClr val="1F497D"/>
              </a:solidFill>
            </a:endParaRPr>
          </a:p>
        </p:txBody>
      </p:sp>
      <p:sp>
        <p:nvSpPr>
          <p:cNvPr id="7" name="CuadroTexto 3"/>
          <p:cNvSpPr txBox="1"/>
          <p:nvPr/>
        </p:nvSpPr>
        <p:spPr>
          <a:xfrm>
            <a:off x="467544" y="1212648"/>
            <a:ext cx="8208912" cy="1938992"/>
          </a:xfrm>
          <a:prstGeom prst="rect">
            <a:avLst/>
          </a:prstGeom>
        </p:spPr>
        <p:txBody>
          <a:bodyPr wrap="square" rtlCol="0">
            <a:spAutoFit/>
          </a:bodyPr>
          <a:lstStyle/>
          <a:p>
            <a:r>
              <a:rPr lang="es-ES" altLang="es-CL" sz="2000" u="sng" dirty="0" smtClean="0">
                <a:solidFill>
                  <a:srgbClr val="1F497D"/>
                </a:solidFill>
                <a:latin typeface="+mn-lt"/>
                <a:cs typeface="Calibri"/>
              </a:rPr>
              <a:t>Definición:</a:t>
            </a:r>
          </a:p>
          <a:p>
            <a:endParaRPr lang="es-ES" altLang="es-CL" sz="2000" u="sng" dirty="0" smtClean="0">
              <a:solidFill>
                <a:srgbClr val="1F497D"/>
              </a:solidFill>
              <a:latin typeface="+mn-lt"/>
              <a:cs typeface="Calibri"/>
            </a:endParaRPr>
          </a:p>
          <a:p>
            <a:r>
              <a:rPr lang="es-ES" altLang="es-CL" sz="2000" dirty="0">
                <a:solidFill>
                  <a:srgbClr val="1F497D"/>
                </a:solidFill>
                <a:latin typeface="+mn-lt"/>
                <a:cs typeface="Calibri"/>
              </a:rPr>
              <a:t>Aquella persona natural, no comprendida en aquella definición de empresa deudora como los trabajadores dependientes y aquéllos que no siéndolos, igualmente son sujetos de crédito, como las dueñas de casa, los jubilados, los estudiantes, etc. </a:t>
            </a:r>
          </a:p>
        </p:txBody>
      </p:sp>
      <p:pic>
        <p:nvPicPr>
          <p:cNvPr id="5" name="Imagen 1" descr="diseño para diapos_funcionarioscaj.jpg"/>
          <p:cNvPicPr>
            <a:picLocks noChangeAspect="1"/>
          </p:cNvPicPr>
          <p:nvPr/>
        </p:nvPicPr>
        <p:blipFill>
          <a:blip r:embed="rId2"/>
          <a:srcRect/>
          <a:stretch>
            <a:fillRect/>
          </a:stretch>
        </p:blipFill>
        <p:spPr bwMode="auto">
          <a:xfrm>
            <a:off x="0" y="620688"/>
            <a:ext cx="9144000" cy="5143500"/>
          </a:xfrm>
          <a:prstGeom prst="rect">
            <a:avLst/>
          </a:prstGeom>
          <a:noFill/>
          <a:ln w="9525">
            <a:noFill/>
            <a:miter lim="800000"/>
            <a:headEnd/>
            <a:tailEnd/>
          </a:ln>
        </p:spPr>
      </p:pic>
      <p:sp>
        <p:nvSpPr>
          <p:cNvPr id="2" name="Rectángulo 1"/>
          <p:cNvSpPr/>
          <p:nvPr/>
        </p:nvSpPr>
        <p:spPr>
          <a:xfrm>
            <a:off x="942109" y="1417588"/>
            <a:ext cx="7158283" cy="1754326"/>
          </a:xfrm>
          <a:prstGeom prst="rect">
            <a:avLst/>
          </a:prstGeom>
        </p:spPr>
        <p:txBody>
          <a:bodyPr wrap="square">
            <a:spAutoFit/>
          </a:bodyPr>
          <a:lstStyle/>
          <a:p>
            <a:pPr lvl="0" algn="just">
              <a:lnSpc>
                <a:spcPct val="150000"/>
              </a:lnSpc>
            </a:pPr>
            <a:r>
              <a:rPr lang="es-ES_tradnl" dirty="0" smtClean="0">
                <a:solidFill>
                  <a:schemeClr val="tx2"/>
                </a:solidFill>
              </a:rPr>
              <a:t>¿Que </a:t>
            </a:r>
            <a:r>
              <a:rPr lang="es-ES_tradnl" dirty="0" err="1" smtClean="0">
                <a:solidFill>
                  <a:schemeClr val="tx2"/>
                </a:solidFill>
              </a:rPr>
              <a:t>relac</a:t>
            </a:r>
            <a:r>
              <a:rPr lang="es-ES" dirty="0" err="1" smtClean="0">
                <a:solidFill>
                  <a:schemeClr val="tx2"/>
                </a:solidFill>
              </a:rPr>
              <a:t>ión</a:t>
            </a:r>
            <a:r>
              <a:rPr lang="es-ES" dirty="0" smtClean="0">
                <a:solidFill>
                  <a:schemeClr val="tx2"/>
                </a:solidFill>
              </a:rPr>
              <a:t> hay entre capacidad y abuso del derecho</a:t>
            </a:r>
            <a:r>
              <a:rPr lang="es-ES_tradnl" dirty="0" smtClean="0">
                <a:solidFill>
                  <a:schemeClr val="tx2"/>
                </a:solidFill>
              </a:rPr>
              <a:t>?</a:t>
            </a:r>
          </a:p>
          <a:p>
            <a:pPr lvl="0" algn="just">
              <a:lnSpc>
                <a:spcPct val="150000"/>
              </a:lnSpc>
            </a:pPr>
            <a:r>
              <a:rPr lang="es-ES_tradnl" dirty="0" err="1" smtClean="0">
                <a:solidFill>
                  <a:schemeClr val="tx2"/>
                </a:solidFill>
              </a:rPr>
              <a:t>Situaci</a:t>
            </a:r>
            <a:r>
              <a:rPr lang="es-ES" dirty="0" err="1" smtClean="0">
                <a:solidFill>
                  <a:schemeClr val="tx2"/>
                </a:solidFill>
              </a:rPr>
              <a:t>ón</a:t>
            </a:r>
            <a:r>
              <a:rPr lang="es-ES" dirty="0" smtClean="0">
                <a:solidFill>
                  <a:schemeClr val="tx2"/>
                </a:solidFill>
              </a:rPr>
              <a:t> de migrantes.</a:t>
            </a:r>
            <a:endParaRPr lang="es-ES_tradnl" dirty="0" smtClean="0">
              <a:solidFill>
                <a:schemeClr val="tx2"/>
              </a:solidFill>
            </a:endParaRPr>
          </a:p>
          <a:p>
            <a:pPr lvl="0" algn="just">
              <a:lnSpc>
                <a:spcPct val="150000"/>
              </a:lnSpc>
            </a:pPr>
            <a:endParaRPr lang="es-ES_tradnl" dirty="0">
              <a:solidFill>
                <a:schemeClr val="tx2"/>
              </a:solidFill>
            </a:endParaRPr>
          </a:p>
          <a:p>
            <a:pPr lvl="0" algn="just">
              <a:lnSpc>
                <a:spcPct val="150000"/>
              </a:lnSpc>
            </a:pPr>
            <a:endParaRPr lang="es-ES_tradnl" dirty="0">
              <a:solidFill>
                <a:schemeClr val="tx2"/>
              </a:solidFill>
            </a:endParaRPr>
          </a:p>
        </p:txBody>
      </p:sp>
    </p:spTree>
    <p:extLst>
      <p:ext uri="{BB962C8B-B14F-4D97-AF65-F5344CB8AC3E}">
        <p14:creationId xmlns:p14="http://schemas.microsoft.com/office/powerpoint/2010/main" val="1991344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21196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Marcador de contenido 1"/>
          <p:cNvSpPr txBox="1">
            <a:spLocks/>
          </p:cNvSpPr>
          <p:nvPr/>
        </p:nvSpPr>
        <p:spPr>
          <a:xfrm>
            <a:off x="4572000" y="1899834"/>
            <a:ext cx="4111848" cy="466552"/>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ES" altLang="es-CL" sz="2400" dirty="0" smtClean="0">
                <a:solidFill>
                  <a:srgbClr val="1F497D"/>
                </a:solidFill>
              </a:rPr>
              <a:t>PREGUNTAS</a:t>
            </a:r>
          </a:p>
          <a:p>
            <a:pPr algn="l"/>
            <a:endParaRPr lang="es-CL" sz="2400" dirty="0" smtClean="0">
              <a:solidFill>
                <a:srgbClr val="1F497D"/>
              </a:solidFill>
            </a:endParaRPr>
          </a:p>
          <a:p>
            <a:pPr algn="l"/>
            <a:endParaRPr lang="es-ES" dirty="0">
              <a:solidFill>
                <a:srgbClr val="1F497D"/>
              </a:solidFill>
            </a:endParaRPr>
          </a:p>
        </p:txBody>
      </p:sp>
      <p:cxnSp>
        <p:nvCxnSpPr>
          <p:cNvPr id="7" name="Conector recto 6"/>
          <p:cNvCxnSpPr/>
          <p:nvPr/>
        </p:nvCxnSpPr>
        <p:spPr>
          <a:xfrm>
            <a:off x="4671931" y="2200245"/>
            <a:ext cx="3753419" cy="0"/>
          </a:xfrm>
          <a:prstGeom prst="line">
            <a:avLst/>
          </a:prstGeom>
          <a:ln>
            <a:solidFill>
              <a:srgbClr val="1F497D"/>
            </a:solidFill>
          </a:ln>
        </p:spPr>
        <p:style>
          <a:lnRef idx="3">
            <a:schemeClr val="accent1"/>
          </a:lnRef>
          <a:fillRef idx="0">
            <a:schemeClr val="accent1"/>
          </a:fillRef>
          <a:effectRef idx="2">
            <a:schemeClr val="accent1"/>
          </a:effectRef>
          <a:fontRef idx="minor">
            <a:schemeClr val="tx1"/>
          </a:fontRef>
        </p:style>
      </p:cxnSp>
      <p:pic>
        <p:nvPicPr>
          <p:cNvPr id="10" name="Imagen 9" descr="16096716-Many-sticky-notes-with-questions-all-posted-on-an-office-note-board-to-represent-confusion-Stock-Vect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4211961" cy="5143501"/>
          </a:xfrm>
          <a:prstGeom prst="rect">
            <a:avLst/>
          </a:prstGeom>
        </p:spPr>
      </p:pic>
    </p:spTree>
    <p:extLst>
      <p:ext uri="{BB962C8B-B14F-4D97-AF65-F5344CB8AC3E}">
        <p14:creationId xmlns:p14="http://schemas.microsoft.com/office/powerpoint/2010/main" val="2155855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3"/>
          <a:srcRect/>
          <a:stretch>
            <a:fillRect/>
          </a:stretch>
        </p:blipFill>
        <p:spPr bwMode="auto">
          <a:xfrm>
            <a:off x="1143000" y="79644"/>
            <a:ext cx="6858000" cy="5063856"/>
          </a:xfrm>
          <a:prstGeom prst="rect">
            <a:avLst/>
          </a:prstGeom>
          <a:noFill/>
          <a:ln w="9525">
            <a:noFill/>
            <a:miter lim="800000"/>
            <a:headEnd/>
            <a:tailEnd/>
          </a:ln>
        </p:spPr>
      </p:pic>
      <p:sp>
        <p:nvSpPr>
          <p:cNvPr id="5" name="Marcador de contenido 1"/>
          <p:cNvSpPr txBox="1">
            <a:spLocks/>
          </p:cNvSpPr>
          <p:nvPr/>
        </p:nvSpPr>
        <p:spPr>
          <a:xfrm>
            <a:off x="1683312" y="1576163"/>
            <a:ext cx="5832648" cy="1737030"/>
          </a:xfrm>
          <a:prstGeom prst="rect">
            <a:avLst/>
          </a:prstGeom>
        </p:spPr>
        <p:txBody>
          <a:bodyPr vert="horz" lIns="68580" tIns="34290" rIns="68580" bIns="3429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s-ES" sz="2100" dirty="0">
              <a:solidFill>
                <a:schemeClr val="tx2"/>
              </a:solidFill>
            </a:endParaRPr>
          </a:p>
        </p:txBody>
      </p:sp>
      <p:sp>
        <p:nvSpPr>
          <p:cNvPr id="2" name="CuadroTexto 1"/>
          <p:cNvSpPr txBox="1"/>
          <p:nvPr/>
        </p:nvSpPr>
        <p:spPr>
          <a:xfrm>
            <a:off x="3364329" y="4140527"/>
            <a:ext cx="2415343" cy="923330"/>
          </a:xfrm>
          <a:prstGeom prst="rect">
            <a:avLst/>
          </a:prstGeom>
          <a:noFill/>
        </p:spPr>
        <p:txBody>
          <a:bodyPr wrap="square" rtlCol="0">
            <a:spAutoFit/>
          </a:bodyPr>
          <a:lstStyle/>
          <a:p>
            <a:pPr algn="ctr"/>
            <a:r>
              <a:rPr lang="es-ES" sz="1050" dirty="0">
                <a:solidFill>
                  <a:srgbClr val="1F497D"/>
                </a:solidFill>
              </a:rPr>
              <a:t>Patricia Fariña </a:t>
            </a:r>
          </a:p>
          <a:p>
            <a:pPr algn="ctr"/>
            <a:r>
              <a:rPr lang="es-ES" sz="1050" dirty="0">
                <a:solidFill>
                  <a:srgbClr val="1F497D"/>
                </a:solidFill>
              </a:rPr>
              <a:t>Equipo Centro Mediación y Arbitraje </a:t>
            </a:r>
          </a:p>
          <a:p>
            <a:pPr algn="ctr"/>
            <a:r>
              <a:rPr lang="es-ES" sz="1050" dirty="0">
                <a:solidFill>
                  <a:srgbClr val="1F497D"/>
                </a:solidFill>
              </a:rPr>
              <a:t>Corporación de Asistencia Judicial</a:t>
            </a:r>
          </a:p>
          <a:p>
            <a:pPr algn="ctr"/>
            <a:r>
              <a:rPr lang="es-ES" sz="1050" dirty="0">
                <a:solidFill>
                  <a:srgbClr val="1F497D"/>
                </a:solidFill>
              </a:rPr>
              <a:t>R.M</a:t>
            </a:r>
          </a:p>
          <a:p>
            <a:endParaRPr lang="es-ES" sz="1200" dirty="0">
              <a:solidFill>
                <a:srgbClr val="1F497D"/>
              </a:solidFill>
            </a:endParaRPr>
          </a:p>
        </p:txBody>
      </p:sp>
      <p:sp>
        <p:nvSpPr>
          <p:cNvPr id="7" name="CuadroTexto 3" descr="&#10;&#10;">
            <a:extLst>
              <a:ext uri="{FF2B5EF4-FFF2-40B4-BE49-F238E27FC236}">
                <a16:creationId xmlns="" xmlns:a16="http://schemas.microsoft.com/office/drawing/2014/main" id="{983A0572-BB9D-4BF4-A1CD-2A2DCC42A2D5}"/>
              </a:ext>
            </a:extLst>
          </p:cNvPr>
          <p:cNvSpPr txBox="1"/>
          <p:nvPr/>
        </p:nvSpPr>
        <p:spPr>
          <a:xfrm>
            <a:off x="1493658" y="1586441"/>
            <a:ext cx="6156684" cy="1569660"/>
          </a:xfrm>
          <a:prstGeom prst="rect">
            <a:avLst/>
          </a:prstGeom>
        </p:spPr>
        <p:txBody>
          <a:bodyPr wrap="square" rtlCol="0">
            <a:spAutoFit/>
          </a:bodyPr>
          <a:lstStyle/>
          <a:p>
            <a:pPr algn="ctr"/>
            <a:r>
              <a:rPr lang="es-CL" sz="4800" dirty="0">
                <a:solidFill>
                  <a:srgbClr val="1F497D"/>
                </a:solidFill>
                <a:latin typeface="+mn-lt"/>
                <a:cs typeface="Calibri"/>
              </a:rPr>
              <a:t>Etapa </a:t>
            </a:r>
            <a:r>
              <a:rPr lang="es-CL" sz="4800" dirty="0" smtClean="0">
                <a:solidFill>
                  <a:srgbClr val="1F497D"/>
                </a:solidFill>
                <a:latin typeface="+mn-lt"/>
                <a:cs typeface="Calibri"/>
              </a:rPr>
              <a:t>de </a:t>
            </a:r>
            <a:endParaRPr lang="es-CL" sz="4800" dirty="0">
              <a:solidFill>
                <a:srgbClr val="1F497D"/>
              </a:solidFill>
              <a:latin typeface="+mn-lt"/>
              <a:cs typeface="Calibri"/>
            </a:endParaRPr>
          </a:p>
          <a:p>
            <a:pPr algn="ctr"/>
            <a:r>
              <a:rPr lang="es-CL" sz="4800" dirty="0">
                <a:solidFill>
                  <a:srgbClr val="1F497D"/>
                </a:solidFill>
                <a:latin typeface="+mn-lt"/>
                <a:cs typeface="Calibri"/>
              </a:rPr>
              <a:t>Premediación</a:t>
            </a:r>
          </a:p>
        </p:txBody>
      </p:sp>
    </p:spTree>
    <p:extLst>
      <p:ext uri="{BB962C8B-B14F-4D97-AF65-F5344CB8AC3E}">
        <p14:creationId xmlns:p14="http://schemas.microsoft.com/office/powerpoint/2010/main" val="1007109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3"/>
          <a:srcRect/>
          <a:stretch>
            <a:fillRect/>
          </a:stretch>
        </p:blipFill>
        <p:spPr bwMode="auto">
          <a:xfrm>
            <a:off x="1087582" y="131807"/>
            <a:ext cx="6858000" cy="5063856"/>
          </a:xfrm>
          <a:prstGeom prst="rect">
            <a:avLst/>
          </a:prstGeom>
          <a:noFill/>
          <a:ln w="9525">
            <a:noFill/>
            <a:miter lim="800000"/>
            <a:headEnd/>
            <a:tailEnd/>
          </a:ln>
        </p:spPr>
      </p:pic>
      <p:sp>
        <p:nvSpPr>
          <p:cNvPr id="5" name="Marcador de contenido 1"/>
          <p:cNvSpPr txBox="1">
            <a:spLocks/>
          </p:cNvSpPr>
          <p:nvPr/>
        </p:nvSpPr>
        <p:spPr>
          <a:xfrm>
            <a:off x="1683312" y="1576163"/>
            <a:ext cx="5832648" cy="1737030"/>
          </a:xfrm>
          <a:prstGeom prst="rect">
            <a:avLst/>
          </a:prstGeom>
        </p:spPr>
        <p:txBody>
          <a:bodyPr vert="horz" lIns="68580" tIns="34290" rIns="68580" bIns="3429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s-ES" sz="2100" dirty="0">
              <a:solidFill>
                <a:schemeClr val="tx2"/>
              </a:solidFill>
            </a:endParaRPr>
          </a:p>
        </p:txBody>
      </p:sp>
      <p:sp>
        <p:nvSpPr>
          <p:cNvPr id="2" name="CuadroTexto 1"/>
          <p:cNvSpPr txBox="1"/>
          <p:nvPr/>
        </p:nvSpPr>
        <p:spPr>
          <a:xfrm>
            <a:off x="3364329" y="4140527"/>
            <a:ext cx="2415343" cy="923330"/>
          </a:xfrm>
          <a:prstGeom prst="rect">
            <a:avLst/>
          </a:prstGeom>
          <a:noFill/>
        </p:spPr>
        <p:txBody>
          <a:bodyPr wrap="square" rtlCol="0">
            <a:spAutoFit/>
          </a:bodyPr>
          <a:lstStyle/>
          <a:p>
            <a:pPr algn="ctr"/>
            <a:endParaRPr lang="es-ES" sz="1050" dirty="0">
              <a:solidFill>
                <a:srgbClr val="1F497D"/>
              </a:solidFill>
            </a:endParaRPr>
          </a:p>
          <a:p>
            <a:pPr algn="ctr"/>
            <a:r>
              <a:rPr lang="es-ES" sz="1050" dirty="0">
                <a:solidFill>
                  <a:srgbClr val="1F497D"/>
                </a:solidFill>
              </a:rPr>
              <a:t>Equipo Centro Mediación y Arbitraje </a:t>
            </a:r>
          </a:p>
          <a:p>
            <a:pPr algn="ctr"/>
            <a:r>
              <a:rPr lang="es-ES" sz="1050" dirty="0">
                <a:solidFill>
                  <a:srgbClr val="1F497D"/>
                </a:solidFill>
              </a:rPr>
              <a:t>Corporación de Asistencia Judicial</a:t>
            </a:r>
          </a:p>
          <a:p>
            <a:pPr algn="ctr"/>
            <a:r>
              <a:rPr lang="es-ES" sz="1050" dirty="0">
                <a:solidFill>
                  <a:srgbClr val="1F497D"/>
                </a:solidFill>
              </a:rPr>
              <a:t>R.M</a:t>
            </a:r>
          </a:p>
          <a:p>
            <a:endParaRPr lang="es-ES" sz="1200" dirty="0">
              <a:solidFill>
                <a:srgbClr val="1F497D"/>
              </a:solidFill>
            </a:endParaRPr>
          </a:p>
        </p:txBody>
      </p:sp>
      <p:sp>
        <p:nvSpPr>
          <p:cNvPr id="7" name="CuadroTexto 3" descr="&#10;&#10;">
            <a:extLst>
              <a:ext uri="{FF2B5EF4-FFF2-40B4-BE49-F238E27FC236}">
                <a16:creationId xmlns="" xmlns:a16="http://schemas.microsoft.com/office/drawing/2014/main" id="{983A0572-BB9D-4BF4-A1CD-2A2DCC42A2D5}"/>
              </a:ext>
            </a:extLst>
          </p:cNvPr>
          <p:cNvSpPr txBox="1"/>
          <p:nvPr/>
        </p:nvSpPr>
        <p:spPr>
          <a:xfrm>
            <a:off x="1521294" y="412406"/>
            <a:ext cx="6156684" cy="523220"/>
          </a:xfrm>
          <a:prstGeom prst="rect">
            <a:avLst/>
          </a:prstGeom>
        </p:spPr>
        <p:txBody>
          <a:bodyPr wrap="square" rtlCol="0">
            <a:spAutoFit/>
          </a:bodyPr>
          <a:lstStyle/>
          <a:p>
            <a:pPr algn="ctr"/>
            <a:r>
              <a:rPr lang="es-CL" sz="2800" dirty="0">
                <a:solidFill>
                  <a:srgbClr val="1F497D"/>
                </a:solidFill>
                <a:cs typeface="Calibri"/>
              </a:rPr>
              <a:t>Origen de Derivaciones </a:t>
            </a:r>
          </a:p>
        </p:txBody>
      </p:sp>
      <p:sp>
        <p:nvSpPr>
          <p:cNvPr id="6" name="CuadroTexto 5">
            <a:extLst>
              <a:ext uri="{FF2B5EF4-FFF2-40B4-BE49-F238E27FC236}">
                <a16:creationId xmlns="" xmlns:a16="http://schemas.microsoft.com/office/drawing/2014/main" id="{7ABC6C60-BF15-4F58-89B4-5D07F0AC7556}"/>
              </a:ext>
            </a:extLst>
          </p:cNvPr>
          <p:cNvSpPr txBox="1"/>
          <p:nvPr/>
        </p:nvSpPr>
        <p:spPr>
          <a:xfrm>
            <a:off x="1954163" y="1634819"/>
            <a:ext cx="5397910" cy="1938992"/>
          </a:xfrm>
          <a:prstGeom prst="rect">
            <a:avLst/>
          </a:prstGeom>
          <a:noFill/>
        </p:spPr>
        <p:txBody>
          <a:bodyPr wrap="square" rtlCol="0">
            <a:spAutoFit/>
          </a:bodyPr>
          <a:lstStyle/>
          <a:p>
            <a:pPr marL="457189" indent="-457189">
              <a:buAutoNum type="arabicPeriod"/>
            </a:pPr>
            <a:r>
              <a:rPr lang="es-ES" sz="2000" dirty="0">
                <a:solidFill>
                  <a:srgbClr val="1F497D"/>
                </a:solidFill>
              </a:rPr>
              <a:t>Corporación de Asistencia Judicial ( otros centros) </a:t>
            </a:r>
          </a:p>
          <a:p>
            <a:pPr marL="457189" indent="-457189">
              <a:buAutoNum type="arabicPeriod"/>
            </a:pPr>
            <a:endParaRPr lang="es-ES" sz="2000" dirty="0">
              <a:solidFill>
                <a:srgbClr val="1F497D"/>
              </a:solidFill>
            </a:endParaRPr>
          </a:p>
          <a:p>
            <a:pPr marL="457189" indent="-457189">
              <a:buAutoNum type="arabicPeriod"/>
            </a:pPr>
            <a:r>
              <a:rPr lang="es-ES" sz="2000" dirty="0">
                <a:solidFill>
                  <a:srgbClr val="1F497D"/>
                </a:solidFill>
              </a:rPr>
              <a:t>Instituciones</a:t>
            </a:r>
          </a:p>
          <a:p>
            <a:pPr marL="457189" indent="-457189">
              <a:buAutoNum type="arabicPeriod"/>
            </a:pPr>
            <a:endParaRPr lang="es-ES" sz="2000" dirty="0">
              <a:solidFill>
                <a:srgbClr val="1F497D"/>
              </a:solidFill>
            </a:endParaRPr>
          </a:p>
          <a:p>
            <a:pPr marL="457189" indent="-457189">
              <a:buAutoNum type="arabicPeriod"/>
            </a:pPr>
            <a:r>
              <a:rPr lang="es-ES" sz="2000" dirty="0">
                <a:solidFill>
                  <a:srgbClr val="1F497D"/>
                </a:solidFill>
              </a:rPr>
              <a:t>Demanda </a:t>
            </a:r>
            <a:r>
              <a:rPr lang="es-ES" sz="2000" dirty="0" smtClean="0">
                <a:solidFill>
                  <a:srgbClr val="1F497D"/>
                </a:solidFill>
              </a:rPr>
              <a:t>Espontánea</a:t>
            </a:r>
            <a:endParaRPr lang="es-ES" sz="2000" dirty="0">
              <a:solidFill>
                <a:srgbClr val="1F497D"/>
              </a:solidFill>
            </a:endParaRPr>
          </a:p>
        </p:txBody>
      </p:sp>
    </p:spTree>
    <p:extLst>
      <p:ext uri="{BB962C8B-B14F-4D97-AF65-F5344CB8AC3E}">
        <p14:creationId xmlns:p14="http://schemas.microsoft.com/office/powerpoint/2010/main" val="25933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3"/>
          <a:srcRect/>
          <a:stretch>
            <a:fillRect/>
          </a:stretch>
        </p:blipFill>
        <p:spPr bwMode="auto">
          <a:xfrm>
            <a:off x="1170636" y="122913"/>
            <a:ext cx="6858000" cy="5063856"/>
          </a:xfrm>
          <a:prstGeom prst="rect">
            <a:avLst/>
          </a:prstGeom>
          <a:noFill/>
          <a:ln w="9525">
            <a:noFill/>
            <a:miter lim="800000"/>
            <a:headEnd/>
            <a:tailEnd/>
          </a:ln>
        </p:spPr>
      </p:pic>
      <p:sp>
        <p:nvSpPr>
          <p:cNvPr id="5" name="Marcador de contenido 1"/>
          <p:cNvSpPr txBox="1">
            <a:spLocks/>
          </p:cNvSpPr>
          <p:nvPr/>
        </p:nvSpPr>
        <p:spPr>
          <a:xfrm>
            <a:off x="1683312" y="1576163"/>
            <a:ext cx="5832648" cy="1737030"/>
          </a:xfrm>
          <a:prstGeom prst="rect">
            <a:avLst/>
          </a:prstGeom>
        </p:spPr>
        <p:txBody>
          <a:bodyPr vert="horz" lIns="68580" tIns="34290" rIns="68580" bIns="3429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s-ES" sz="2100" dirty="0">
              <a:solidFill>
                <a:schemeClr val="tx2"/>
              </a:solidFill>
            </a:endParaRPr>
          </a:p>
        </p:txBody>
      </p:sp>
      <p:sp>
        <p:nvSpPr>
          <p:cNvPr id="2" name="CuadroTexto 1"/>
          <p:cNvSpPr txBox="1"/>
          <p:nvPr/>
        </p:nvSpPr>
        <p:spPr>
          <a:xfrm>
            <a:off x="3364329" y="4140527"/>
            <a:ext cx="2415343" cy="761747"/>
          </a:xfrm>
          <a:prstGeom prst="rect">
            <a:avLst/>
          </a:prstGeom>
          <a:noFill/>
        </p:spPr>
        <p:txBody>
          <a:bodyPr wrap="square" rtlCol="0">
            <a:spAutoFit/>
          </a:bodyPr>
          <a:lstStyle/>
          <a:p>
            <a:pPr algn="ctr"/>
            <a:r>
              <a:rPr lang="es-ES" sz="1050" dirty="0" smtClean="0">
                <a:solidFill>
                  <a:srgbClr val="1F497D"/>
                </a:solidFill>
              </a:rPr>
              <a:t>Equipo </a:t>
            </a:r>
            <a:r>
              <a:rPr lang="es-ES" sz="1050" dirty="0">
                <a:solidFill>
                  <a:srgbClr val="1F497D"/>
                </a:solidFill>
              </a:rPr>
              <a:t>Centro Mediación y Arbitraje </a:t>
            </a:r>
          </a:p>
          <a:p>
            <a:pPr algn="ctr"/>
            <a:r>
              <a:rPr lang="es-ES" sz="1050" dirty="0">
                <a:solidFill>
                  <a:srgbClr val="1F497D"/>
                </a:solidFill>
              </a:rPr>
              <a:t>Corporación de Asistencia Judicial</a:t>
            </a:r>
          </a:p>
          <a:p>
            <a:pPr algn="ctr"/>
            <a:r>
              <a:rPr lang="es-ES" sz="1050" dirty="0">
                <a:solidFill>
                  <a:srgbClr val="1F497D"/>
                </a:solidFill>
              </a:rPr>
              <a:t>R.M</a:t>
            </a:r>
          </a:p>
          <a:p>
            <a:endParaRPr lang="es-ES" sz="1200" dirty="0">
              <a:solidFill>
                <a:srgbClr val="1F497D"/>
              </a:solidFill>
            </a:endParaRPr>
          </a:p>
        </p:txBody>
      </p:sp>
      <p:sp>
        <p:nvSpPr>
          <p:cNvPr id="7" name="CuadroTexto 3" descr="&#10;&#10;">
            <a:extLst>
              <a:ext uri="{FF2B5EF4-FFF2-40B4-BE49-F238E27FC236}">
                <a16:creationId xmlns="" xmlns:a16="http://schemas.microsoft.com/office/drawing/2014/main" id="{983A0572-BB9D-4BF4-A1CD-2A2DCC42A2D5}"/>
              </a:ext>
            </a:extLst>
          </p:cNvPr>
          <p:cNvSpPr txBox="1"/>
          <p:nvPr/>
        </p:nvSpPr>
        <p:spPr>
          <a:xfrm>
            <a:off x="1521294" y="412405"/>
            <a:ext cx="6156684" cy="523220"/>
          </a:xfrm>
          <a:prstGeom prst="rect">
            <a:avLst/>
          </a:prstGeom>
        </p:spPr>
        <p:txBody>
          <a:bodyPr wrap="square" rtlCol="0">
            <a:spAutoFit/>
          </a:bodyPr>
          <a:lstStyle/>
          <a:p>
            <a:pPr algn="ctr"/>
            <a:r>
              <a:rPr lang="es-CL" sz="2800" dirty="0">
                <a:solidFill>
                  <a:srgbClr val="1F497D"/>
                </a:solidFill>
                <a:cs typeface="Calibri"/>
              </a:rPr>
              <a:t>Ingreso del </a:t>
            </a:r>
            <a:r>
              <a:rPr lang="es-CL" sz="2800" dirty="0" smtClean="0">
                <a:solidFill>
                  <a:srgbClr val="1F497D"/>
                </a:solidFill>
                <a:cs typeface="Calibri"/>
              </a:rPr>
              <a:t>solicitante (Parte A</a:t>
            </a:r>
            <a:r>
              <a:rPr lang="es-CL" sz="2800" dirty="0">
                <a:solidFill>
                  <a:srgbClr val="1F497D"/>
                </a:solidFill>
                <a:cs typeface="Calibri"/>
              </a:rPr>
              <a:t>)</a:t>
            </a:r>
          </a:p>
        </p:txBody>
      </p:sp>
      <p:sp>
        <p:nvSpPr>
          <p:cNvPr id="6" name="CuadroTexto 5">
            <a:extLst>
              <a:ext uri="{FF2B5EF4-FFF2-40B4-BE49-F238E27FC236}">
                <a16:creationId xmlns="" xmlns:a16="http://schemas.microsoft.com/office/drawing/2014/main" id="{7ABC6C60-BF15-4F58-89B4-5D07F0AC7556}"/>
              </a:ext>
            </a:extLst>
          </p:cNvPr>
          <p:cNvSpPr txBox="1"/>
          <p:nvPr/>
        </p:nvSpPr>
        <p:spPr>
          <a:xfrm>
            <a:off x="2062779" y="1839233"/>
            <a:ext cx="5397910" cy="1631216"/>
          </a:xfrm>
          <a:prstGeom prst="rect">
            <a:avLst/>
          </a:prstGeom>
          <a:noFill/>
        </p:spPr>
        <p:txBody>
          <a:bodyPr wrap="square" rtlCol="0">
            <a:spAutoFit/>
          </a:bodyPr>
          <a:lstStyle/>
          <a:p>
            <a:pPr marL="457189" indent="-457189">
              <a:buAutoNum type="arabicPeriod"/>
            </a:pPr>
            <a:r>
              <a:rPr lang="es-ES" sz="2000" dirty="0" smtClean="0">
                <a:solidFill>
                  <a:srgbClr val="1F497D"/>
                </a:solidFill>
              </a:rPr>
              <a:t>Presencial.</a:t>
            </a:r>
            <a:endParaRPr lang="es-ES" sz="2000" dirty="0">
              <a:solidFill>
                <a:srgbClr val="1F497D"/>
              </a:solidFill>
            </a:endParaRPr>
          </a:p>
          <a:p>
            <a:pPr marL="457189" indent="-457189">
              <a:buAutoNum type="arabicPeriod"/>
            </a:pPr>
            <a:endParaRPr lang="es-ES" sz="2000" dirty="0">
              <a:solidFill>
                <a:srgbClr val="1F497D"/>
              </a:solidFill>
            </a:endParaRPr>
          </a:p>
          <a:p>
            <a:pPr marL="457189" indent="-457189">
              <a:buAutoNum type="arabicPeriod"/>
            </a:pPr>
            <a:r>
              <a:rPr lang="es-ES" sz="2000" dirty="0">
                <a:solidFill>
                  <a:srgbClr val="1F497D"/>
                </a:solidFill>
              </a:rPr>
              <a:t>Vía </a:t>
            </a:r>
            <a:r>
              <a:rPr lang="es-ES" sz="2000" dirty="0" smtClean="0">
                <a:solidFill>
                  <a:srgbClr val="1F497D"/>
                </a:solidFill>
              </a:rPr>
              <a:t>Telefónica.</a:t>
            </a:r>
            <a:endParaRPr lang="es-ES" sz="2000" dirty="0">
              <a:solidFill>
                <a:srgbClr val="1F497D"/>
              </a:solidFill>
            </a:endParaRPr>
          </a:p>
          <a:p>
            <a:pPr marL="457189" indent="-457189">
              <a:buAutoNum type="arabicPeriod"/>
            </a:pPr>
            <a:endParaRPr lang="es-ES" sz="2000" dirty="0">
              <a:solidFill>
                <a:srgbClr val="1F497D"/>
              </a:solidFill>
            </a:endParaRPr>
          </a:p>
          <a:p>
            <a:pPr marL="457189" indent="-457189">
              <a:buAutoNum type="arabicPeriod"/>
            </a:pPr>
            <a:r>
              <a:rPr lang="es-ES" sz="2000" dirty="0">
                <a:solidFill>
                  <a:srgbClr val="1F497D"/>
                </a:solidFill>
              </a:rPr>
              <a:t>Vía </a:t>
            </a:r>
            <a:r>
              <a:rPr lang="es-ES" sz="2000" dirty="0" smtClean="0">
                <a:solidFill>
                  <a:srgbClr val="1F497D"/>
                </a:solidFill>
              </a:rPr>
              <a:t>Mail. </a:t>
            </a:r>
            <a:endParaRPr lang="es-ES" sz="2000" dirty="0">
              <a:solidFill>
                <a:srgbClr val="1F497D"/>
              </a:solidFill>
            </a:endParaRPr>
          </a:p>
        </p:txBody>
      </p:sp>
    </p:spTree>
    <p:extLst>
      <p:ext uri="{BB962C8B-B14F-4D97-AF65-F5344CB8AC3E}">
        <p14:creationId xmlns:p14="http://schemas.microsoft.com/office/powerpoint/2010/main" val="2066906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1143000" y="79644"/>
            <a:ext cx="6858000" cy="5063856"/>
          </a:xfrm>
          <a:prstGeom prst="rect">
            <a:avLst/>
          </a:prstGeom>
          <a:noFill/>
          <a:ln w="9525">
            <a:noFill/>
            <a:miter lim="800000"/>
            <a:headEnd/>
            <a:tailEnd/>
          </a:ln>
        </p:spPr>
      </p:pic>
      <p:sp>
        <p:nvSpPr>
          <p:cNvPr id="5" name="Marcador de contenido 1"/>
          <p:cNvSpPr txBox="1">
            <a:spLocks/>
          </p:cNvSpPr>
          <p:nvPr/>
        </p:nvSpPr>
        <p:spPr>
          <a:xfrm>
            <a:off x="1683312" y="1576163"/>
            <a:ext cx="5832648" cy="1737030"/>
          </a:xfrm>
          <a:prstGeom prst="rect">
            <a:avLst/>
          </a:prstGeom>
        </p:spPr>
        <p:txBody>
          <a:bodyPr vert="horz" lIns="68580" tIns="34290" rIns="68580" bIns="3429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s-ES" sz="2100" dirty="0">
              <a:solidFill>
                <a:schemeClr val="tx2"/>
              </a:solidFill>
            </a:endParaRPr>
          </a:p>
        </p:txBody>
      </p:sp>
      <p:sp>
        <p:nvSpPr>
          <p:cNvPr id="2" name="CuadroTexto 1"/>
          <p:cNvSpPr txBox="1"/>
          <p:nvPr/>
        </p:nvSpPr>
        <p:spPr>
          <a:xfrm>
            <a:off x="3364329" y="4376440"/>
            <a:ext cx="2415343" cy="761747"/>
          </a:xfrm>
          <a:prstGeom prst="rect">
            <a:avLst/>
          </a:prstGeom>
          <a:noFill/>
        </p:spPr>
        <p:txBody>
          <a:bodyPr wrap="square" rtlCol="0">
            <a:spAutoFit/>
          </a:bodyPr>
          <a:lstStyle/>
          <a:p>
            <a:pPr algn="ctr"/>
            <a:r>
              <a:rPr lang="es-ES" sz="1050" dirty="0">
                <a:solidFill>
                  <a:srgbClr val="1F497D"/>
                </a:solidFill>
              </a:rPr>
              <a:t>Equipo Centro Mediación y Arbitraje </a:t>
            </a:r>
          </a:p>
          <a:p>
            <a:pPr algn="ctr"/>
            <a:r>
              <a:rPr lang="es-ES" sz="1050" dirty="0">
                <a:solidFill>
                  <a:srgbClr val="1F497D"/>
                </a:solidFill>
              </a:rPr>
              <a:t>Corporación de Asistencia Judicial</a:t>
            </a:r>
          </a:p>
          <a:p>
            <a:pPr algn="ctr"/>
            <a:r>
              <a:rPr lang="es-ES" sz="1050" dirty="0">
                <a:solidFill>
                  <a:srgbClr val="1F497D"/>
                </a:solidFill>
              </a:rPr>
              <a:t>R.M</a:t>
            </a:r>
          </a:p>
          <a:p>
            <a:endParaRPr lang="es-ES" sz="1200" dirty="0">
              <a:solidFill>
                <a:srgbClr val="1F497D"/>
              </a:solidFill>
            </a:endParaRPr>
          </a:p>
        </p:txBody>
      </p:sp>
      <p:sp>
        <p:nvSpPr>
          <p:cNvPr id="7" name="CuadroTexto 3" descr="&#10;&#10;">
            <a:extLst>
              <a:ext uri="{FF2B5EF4-FFF2-40B4-BE49-F238E27FC236}">
                <a16:creationId xmlns="" xmlns:a16="http://schemas.microsoft.com/office/drawing/2014/main" id="{983A0572-BB9D-4BF4-A1CD-2A2DCC42A2D5}"/>
              </a:ext>
            </a:extLst>
          </p:cNvPr>
          <p:cNvSpPr txBox="1"/>
          <p:nvPr/>
        </p:nvSpPr>
        <p:spPr>
          <a:xfrm>
            <a:off x="1521294" y="412405"/>
            <a:ext cx="6156684" cy="523220"/>
          </a:xfrm>
          <a:prstGeom prst="rect">
            <a:avLst/>
          </a:prstGeom>
        </p:spPr>
        <p:txBody>
          <a:bodyPr wrap="square" rtlCol="0">
            <a:spAutoFit/>
          </a:bodyPr>
          <a:lstStyle/>
          <a:p>
            <a:pPr algn="ctr"/>
            <a:r>
              <a:rPr lang="es-CL" sz="2800" dirty="0">
                <a:solidFill>
                  <a:srgbClr val="1F497D"/>
                </a:solidFill>
                <a:cs typeface="Calibri"/>
              </a:rPr>
              <a:t>Citación Solicitado </a:t>
            </a:r>
            <a:r>
              <a:rPr lang="es-CL" sz="2800" dirty="0" smtClean="0">
                <a:solidFill>
                  <a:srgbClr val="1F497D"/>
                </a:solidFill>
                <a:cs typeface="Calibri"/>
              </a:rPr>
              <a:t>(Parte B</a:t>
            </a:r>
            <a:r>
              <a:rPr lang="es-CL" sz="2800" dirty="0">
                <a:solidFill>
                  <a:srgbClr val="1F497D"/>
                </a:solidFill>
                <a:cs typeface="Calibri"/>
              </a:rPr>
              <a:t>)</a:t>
            </a:r>
          </a:p>
        </p:txBody>
      </p:sp>
      <p:sp>
        <p:nvSpPr>
          <p:cNvPr id="6" name="CuadroTexto 5">
            <a:extLst>
              <a:ext uri="{FF2B5EF4-FFF2-40B4-BE49-F238E27FC236}">
                <a16:creationId xmlns="" xmlns:a16="http://schemas.microsoft.com/office/drawing/2014/main" id="{7ABC6C60-BF15-4F58-89B4-5D07F0AC7556}"/>
              </a:ext>
            </a:extLst>
          </p:cNvPr>
          <p:cNvSpPr txBox="1"/>
          <p:nvPr/>
        </p:nvSpPr>
        <p:spPr>
          <a:xfrm>
            <a:off x="2062779" y="1514607"/>
            <a:ext cx="5397910" cy="1938992"/>
          </a:xfrm>
          <a:prstGeom prst="rect">
            <a:avLst/>
          </a:prstGeom>
          <a:noFill/>
        </p:spPr>
        <p:txBody>
          <a:bodyPr wrap="square" rtlCol="0">
            <a:spAutoFit/>
          </a:bodyPr>
          <a:lstStyle/>
          <a:p>
            <a:pPr marL="457189" indent="-457189">
              <a:buAutoNum type="arabicPeriod"/>
            </a:pPr>
            <a:endParaRPr lang="es-ES" sz="2000" dirty="0">
              <a:solidFill>
                <a:srgbClr val="1F497D"/>
              </a:solidFill>
            </a:endParaRPr>
          </a:p>
          <a:p>
            <a:pPr marL="457189" indent="-457189">
              <a:buAutoNum type="arabicPeriod"/>
            </a:pPr>
            <a:r>
              <a:rPr lang="es-ES" sz="2000" dirty="0">
                <a:solidFill>
                  <a:srgbClr val="1F497D"/>
                </a:solidFill>
              </a:rPr>
              <a:t>Citación vía Telefónica</a:t>
            </a:r>
          </a:p>
          <a:p>
            <a:pPr marL="457189" indent="-457189">
              <a:buAutoNum type="arabicPeriod"/>
            </a:pPr>
            <a:endParaRPr lang="es-ES" sz="2000" dirty="0">
              <a:solidFill>
                <a:srgbClr val="1F497D"/>
              </a:solidFill>
            </a:endParaRPr>
          </a:p>
          <a:p>
            <a:pPr marL="457189" indent="-457189">
              <a:buAutoNum type="arabicPeriod"/>
            </a:pPr>
            <a:r>
              <a:rPr lang="es-ES" sz="2000" dirty="0">
                <a:solidFill>
                  <a:srgbClr val="1F497D"/>
                </a:solidFill>
              </a:rPr>
              <a:t>Citación por correo</a:t>
            </a:r>
          </a:p>
          <a:p>
            <a:pPr marL="457189" indent="-457189">
              <a:buAutoNum type="arabicPeriod"/>
            </a:pPr>
            <a:endParaRPr lang="es-ES" sz="2000" dirty="0">
              <a:solidFill>
                <a:srgbClr val="1F497D"/>
              </a:solidFill>
            </a:endParaRPr>
          </a:p>
          <a:p>
            <a:pPr marL="457189" indent="-457189">
              <a:buAutoNum type="arabicPeriod"/>
            </a:pPr>
            <a:r>
              <a:rPr lang="es-ES" sz="2000" dirty="0">
                <a:solidFill>
                  <a:srgbClr val="1F497D"/>
                </a:solidFill>
              </a:rPr>
              <a:t>Citación vía Mail </a:t>
            </a:r>
          </a:p>
        </p:txBody>
      </p:sp>
    </p:spTree>
    <p:extLst>
      <p:ext uri="{BB962C8B-B14F-4D97-AF65-F5344CB8AC3E}">
        <p14:creationId xmlns:p14="http://schemas.microsoft.com/office/powerpoint/2010/main" val="804071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1143000" y="79644"/>
            <a:ext cx="6858000" cy="5063856"/>
          </a:xfrm>
          <a:prstGeom prst="rect">
            <a:avLst/>
          </a:prstGeom>
          <a:noFill/>
          <a:ln w="9525">
            <a:noFill/>
            <a:miter lim="800000"/>
            <a:headEnd/>
            <a:tailEnd/>
          </a:ln>
        </p:spPr>
      </p:pic>
      <p:sp>
        <p:nvSpPr>
          <p:cNvPr id="5" name="Marcador de contenido 1"/>
          <p:cNvSpPr txBox="1">
            <a:spLocks/>
          </p:cNvSpPr>
          <p:nvPr/>
        </p:nvSpPr>
        <p:spPr>
          <a:xfrm>
            <a:off x="1683312" y="1576163"/>
            <a:ext cx="5832648" cy="1737030"/>
          </a:xfrm>
          <a:prstGeom prst="rect">
            <a:avLst/>
          </a:prstGeom>
        </p:spPr>
        <p:txBody>
          <a:bodyPr vert="horz" lIns="68580" tIns="34290" rIns="68580" bIns="3429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s-ES" sz="2100" dirty="0">
              <a:solidFill>
                <a:schemeClr val="tx2"/>
              </a:solidFill>
            </a:endParaRPr>
          </a:p>
        </p:txBody>
      </p:sp>
      <p:sp>
        <p:nvSpPr>
          <p:cNvPr id="2" name="CuadroTexto 1"/>
          <p:cNvSpPr txBox="1"/>
          <p:nvPr/>
        </p:nvSpPr>
        <p:spPr>
          <a:xfrm>
            <a:off x="3364329" y="4376440"/>
            <a:ext cx="2415343" cy="761747"/>
          </a:xfrm>
          <a:prstGeom prst="rect">
            <a:avLst/>
          </a:prstGeom>
          <a:noFill/>
        </p:spPr>
        <p:txBody>
          <a:bodyPr wrap="square" rtlCol="0">
            <a:spAutoFit/>
          </a:bodyPr>
          <a:lstStyle/>
          <a:p>
            <a:pPr algn="ctr"/>
            <a:r>
              <a:rPr lang="es-ES" sz="1050" dirty="0">
                <a:solidFill>
                  <a:srgbClr val="1F497D"/>
                </a:solidFill>
              </a:rPr>
              <a:t>Equipo Centro Mediación y Arbitraje </a:t>
            </a:r>
          </a:p>
          <a:p>
            <a:pPr algn="ctr"/>
            <a:r>
              <a:rPr lang="es-ES" sz="1050" dirty="0">
                <a:solidFill>
                  <a:srgbClr val="1F497D"/>
                </a:solidFill>
              </a:rPr>
              <a:t>Corporación de Asistencia Judicial</a:t>
            </a:r>
          </a:p>
          <a:p>
            <a:pPr algn="ctr"/>
            <a:r>
              <a:rPr lang="es-ES" sz="1050" dirty="0">
                <a:solidFill>
                  <a:srgbClr val="1F497D"/>
                </a:solidFill>
              </a:rPr>
              <a:t>R.M</a:t>
            </a:r>
          </a:p>
          <a:p>
            <a:endParaRPr lang="es-ES" sz="1200" dirty="0">
              <a:solidFill>
                <a:srgbClr val="1F497D"/>
              </a:solidFill>
            </a:endParaRPr>
          </a:p>
        </p:txBody>
      </p:sp>
      <p:sp>
        <p:nvSpPr>
          <p:cNvPr id="7" name="CuadroTexto 3" descr="&#10;&#10;">
            <a:extLst>
              <a:ext uri="{FF2B5EF4-FFF2-40B4-BE49-F238E27FC236}">
                <a16:creationId xmlns="" xmlns:a16="http://schemas.microsoft.com/office/drawing/2014/main" id="{983A0572-BB9D-4BF4-A1CD-2A2DCC42A2D5}"/>
              </a:ext>
            </a:extLst>
          </p:cNvPr>
          <p:cNvSpPr txBox="1"/>
          <p:nvPr/>
        </p:nvSpPr>
        <p:spPr>
          <a:xfrm>
            <a:off x="1521294" y="412405"/>
            <a:ext cx="6156684" cy="584775"/>
          </a:xfrm>
          <a:prstGeom prst="rect">
            <a:avLst/>
          </a:prstGeom>
        </p:spPr>
        <p:txBody>
          <a:bodyPr wrap="square" rtlCol="0">
            <a:spAutoFit/>
          </a:bodyPr>
          <a:lstStyle/>
          <a:p>
            <a:pPr algn="ctr"/>
            <a:r>
              <a:rPr lang="es-CL" sz="3200" dirty="0">
                <a:solidFill>
                  <a:srgbClr val="1F497D"/>
                </a:solidFill>
                <a:cs typeface="Calibri"/>
              </a:rPr>
              <a:t>Materias Mediables </a:t>
            </a:r>
          </a:p>
        </p:txBody>
      </p:sp>
      <p:sp>
        <p:nvSpPr>
          <p:cNvPr id="6" name="CuadroTexto 5">
            <a:extLst>
              <a:ext uri="{FF2B5EF4-FFF2-40B4-BE49-F238E27FC236}">
                <a16:creationId xmlns="" xmlns:a16="http://schemas.microsoft.com/office/drawing/2014/main" id="{7ABC6C60-BF15-4F58-89B4-5D07F0AC7556}"/>
              </a:ext>
            </a:extLst>
          </p:cNvPr>
          <p:cNvSpPr txBox="1"/>
          <p:nvPr/>
        </p:nvSpPr>
        <p:spPr>
          <a:xfrm>
            <a:off x="1900682" y="1514607"/>
            <a:ext cx="5397910" cy="2554545"/>
          </a:xfrm>
          <a:prstGeom prst="rect">
            <a:avLst/>
          </a:prstGeom>
          <a:noFill/>
        </p:spPr>
        <p:txBody>
          <a:bodyPr wrap="square" rtlCol="0">
            <a:spAutoFit/>
          </a:bodyPr>
          <a:lstStyle/>
          <a:p>
            <a:pPr marL="457189" indent="-457189">
              <a:buAutoNum type="arabicPeriod"/>
            </a:pPr>
            <a:endParaRPr lang="es-ES" sz="2000" dirty="0">
              <a:solidFill>
                <a:srgbClr val="1F497D"/>
              </a:solidFill>
            </a:endParaRPr>
          </a:p>
          <a:p>
            <a:pPr marL="457189" indent="-457189">
              <a:buAutoNum type="arabicPeriod"/>
            </a:pPr>
            <a:r>
              <a:rPr lang="es-ES" sz="2000" dirty="0">
                <a:solidFill>
                  <a:srgbClr val="1F497D"/>
                </a:solidFill>
              </a:rPr>
              <a:t>Civiles</a:t>
            </a:r>
          </a:p>
          <a:p>
            <a:pPr marL="457189" indent="-457189">
              <a:buAutoNum type="arabicPeriod"/>
            </a:pPr>
            <a:endParaRPr lang="es-ES" sz="2000" dirty="0">
              <a:solidFill>
                <a:srgbClr val="1F497D"/>
              </a:solidFill>
            </a:endParaRPr>
          </a:p>
          <a:p>
            <a:pPr marL="457189" indent="-457189">
              <a:buAutoNum type="arabicPeriod"/>
            </a:pPr>
            <a:r>
              <a:rPr lang="es-ES" sz="2000" dirty="0">
                <a:solidFill>
                  <a:srgbClr val="1F497D"/>
                </a:solidFill>
              </a:rPr>
              <a:t>Comunitarias</a:t>
            </a:r>
          </a:p>
          <a:p>
            <a:pPr marL="457189" indent="-457189">
              <a:buAutoNum type="arabicPeriod"/>
            </a:pPr>
            <a:endParaRPr lang="es-ES" sz="2000" dirty="0">
              <a:solidFill>
                <a:srgbClr val="1F497D"/>
              </a:solidFill>
            </a:endParaRPr>
          </a:p>
          <a:p>
            <a:pPr marL="457189" indent="-457189">
              <a:buAutoNum type="arabicPeriod"/>
            </a:pPr>
            <a:r>
              <a:rPr lang="es-ES" sz="2000" dirty="0">
                <a:solidFill>
                  <a:srgbClr val="1F497D"/>
                </a:solidFill>
              </a:rPr>
              <a:t>Penales</a:t>
            </a:r>
          </a:p>
          <a:p>
            <a:pPr marL="457189" indent="-457189">
              <a:buAutoNum type="arabicPeriod"/>
            </a:pPr>
            <a:endParaRPr lang="es-ES" sz="2000" dirty="0">
              <a:solidFill>
                <a:srgbClr val="1F497D"/>
              </a:solidFill>
            </a:endParaRPr>
          </a:p>
          <a:p>
            <a:pPr marL="457189" indent="-457189">
              <a:buAutoNum type="arabicPeriod"/>
            </a:pPr>
            <a:r>
              <a:rPr lang="es-ES" sz="2000" dirty="0">
                <a:solidFill>
                  <a:srgbClr val="1F497D"/>
                </a:solidFill>
              </a:rPr>
              <a:t>Familiares</a:t>
            </a:r>
          </a:p>
        </p:txBody>
      </p:sp>
    </p:spTree>
    <p:extLst>
      <p:ext uri="{BB962C8B-B14F-4D97-AF65-F5344CB8AC3E}">
        <p14:creationId xmlns:p14="http://schemas.microsoft.com/office/powerpoint/2010/main" val="2065299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1143000" y="79644"/>
            <a:ext cx="6858000" cy="5063856"/>
          </a:xfrm>
          <a:prstGeom prst="rect">
            <a:avLst/>
          </a:prstGeom>
          <a:noFill/>
          <a:ln w="9525">
            <a:noFill/>
            <a:miter lim="800000"/>
            <a:headEnd/>
            <a:tailEnd/>
          </a:ln>
        </p:spPr>
      </p:pic>
      <p:sp>
        <p:nvSpPr>
          <p:cNvPr id="5" name="Marcador de contenido 1"/>
          <p:cNvSpPr txBox="1">
            <a:spLocks/>
          </p:cNvSpPr>
          <p:nvPr/>
        </p:nvSpPr>
        <p:spPr>
          <a:xfrm>
            <a:off x="1683312" y="1576163"/>
            <a:ext cx="5832648" cy="1737030"/>
          </a:xfrm>
          <a:prstGeom prst="rect">
            <a:avLst/>
          </a:prstGeom>
        </p:spPr>
        <p:txBody>
          <a:bodyPr vert="horz" lIns="68580" tIns="34290" rIns="68580" bIns="3429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s-ES" sz="2100" dirty="0">
              <a:solidFill>
                <a:schemeClr val="tx2"/>
              </a:solidFill>
            </a:endParaRPr>
          </a:p>
        </p:txBody>
      </p:sp>
      <p:sp>
        <p:nvSpPr>
          <p:cNvPr id="2" name="CuadroTexto 1"/>
          <p:cNvSpPr txBox="1"/>
          <p:nvPr/>
        </p:nvSpPr>
        <p:spPr>
          <a:xfrm>
            <a:off x="3364329" y="4376440"/>
            <a:ext cx="2415343" cy="761747"/>
          </a:xfrm>
          <a:prstGeom prst="rect">
            <a:avLst/>
          </a:prstGeom>
          <a:noFill/>
        </p:spPr>
        <p:txBody>
          <a:bodyPr wrap="square" rtlCol="0">
            <a:spAutoFit/>
          </a:bodyPr>
          <a:lstStyle/>
          <a:p>
            <a:pPr algn="ctr"/>
            <a:r>
              <a:rPr lang="es-ES" sz="1050" dirty="0">
                <a:solidFill>
                  <a:srgbClr val="1F497D"/>
                </a:solidFill>
              </a:rPr>
              <a:t>Equipo Centro Mediación y Arbitraje </a:t>
            </a:r>
          </a:p>
          <a:p>
            <a:pPr algn="ctr"/>
            <a:r>
              <a:rPr lang="es-ES" sz="1050" dirty="0">
                <a:solidFill>
                  <a:srgbClr val="1F497D"/>
                </a:solidFill>
              </a:rPr>
              <a:t>Corporación de Asistencia Judicial</a:t>
            </a:r>
          </a:p>
          <a:p>
            <a:pPr algn="ctr"/>
            <a:r>
              <a:rPr lang="es-ES" sz="1050" dirty="0">
                <a:solidFill>
                  <a:srgbClr val="1F497D"/>
                </a:solidFill>
              </a:rPr>
              <a:t>R.M</a:t>
            </a:r>
          </a:p>
          <a:p>
            <a:endParaRPr lang="es-ES" sz="1200" dirty="0">
              <a:solidFill>
                <a:srgbClr val="1F497D"/>
              </a:solidFill>
            </a:endParaRPr>
          </a:p>
        </p:txBody>
      </p:sp>
      <p:sp>
        <p:nvSpPr>
          <p:cNvPr id="7" name="CuadroTexto 3" descr="&#10;&#10;">
            <a:extLst>
              <a:ext uri="{FF2B5EF4-FFF2-40B4-BE49-F238E27FC236}">
                <a16:creationId xmlns="" xmlns:a16="http://schemas.microsoft.com/office/drawing/2014/main" id="{983A0572-BB9D-4BF4-A1CD-2A2DCC42A2D5}"/>
              </a:ext>
            </a:extLst>
          </p:cNvPr>
          <p:cNvSpPr txBox="1"/>
          <p:nvPr/>
        </p:nvSpPr>
        <p:spPr>
          <a:xfrm>
            <a:off x="1521294" y="412405"/>
            <a:ext cx="6156684" cy="584775"/>
          </a:xfrm>
          <a:prstGeom prst="rect">
            <a:avLst/>
          </a:prstGeom>
        </p:spPr>
        <p:txBody>
          <a:bodyPr wrap="square" rtlCol="0">
            <a:spAutoFit/>
          </a:bodyPr>
          <a:lstStyle/>
          <a:p>
            <a:pPr algn="ctr"/>
            <a:r>
              <a:rPr lang="es-CL" sz="3200" dirty="0">
                <a:solidFill>
                  <a:srgbClr val="1F497D"/>
                </a:solidFill>
                <a:cs typeface="Calibri"/>
              </a:rPr>
              <a:t>Traspaso caso a Mediación </a:t>
            </a:r>
          </a:p>
        </p:txBody>
      </p:sp>
      <p:sp>
        <p:nvSpPr>
          <p:cNvPr id="6" name="CuadroTexto 5">
            <a:extLst>
              <a:ext uri="{FF2B5EF4-FFF2-40B4-BE49-F238E27FC236}">
                <a16:creationId xmlns="" xmlns:a16="http://schemas.microsoft.com/office/drawing/2014/main" id="{7ABC6C60-BF15-4F58-89B4-5D07F0AC7556}"/>
              </a:ext>
            </a:extLst>
          </p:cNvPr>
          <p:cNvSpPr txBox="1"/>
          <p:nvPr/>
        </p:nvSpPr>
        <p:spPr>
          <a:xfrm>
            <a:off x="1873044" y="2371696"/>
            <a:ext cx="5397910" cy="400110"/>
          </a:xfrm>
          <a:prstGeom prst="rect">
            <a:avLst/>
          </a:prstGeom>
          <a:noFill/>
        </p:spPr>
        <p:txBody>
          <a:bodyPr wrap="square" rtlCol="0">
            <a:spAutoFit/>
          </a:bodyPr>
          <a:lstStyle/>
          <a:p>
            <a:r>
              <a:rPr lang="es-ES" sz="2000" dirty="0">
                <a:solidFill>
                  <a:srgbClr val="1F497D"/>
                </a:solidFill>
              </a:rPr>
              <a:t> Agenda y designa  mediador (a) para el caso </a:t>
            </a:r>
          </a:p>
        </p:txBody>
      </p:sp>
    </p:spTree>
    <p:extLst>
      <p:ext uri="{BB962C8B-B14F-4D97-AF65-F5344CB8AC3E}">
        <p14:creationId xmlns:p14="http://schemas.microsoft.com/office/powerpoint/2010/main" val="1710560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0686" y="187677"/>
            <a:ext cx="5837465" cy="994172"/>
          </a:xfrm>
          <a:solidFill>
            <a:schemeClr val="accent1">
              <a:lumMod val="60000"/>
              <a:lumOff val="40000"/>
            </a:schemeClr>
          </a:solidFill>
        </p:spPr>
        <p:txBody>
          <a:bodyPr/>
          <a:lstStyle/>
          <a:p>
            <a:pPr algn="ctr"/>
            <a:r>
              <a:rPr lang="es-ES" dirty="0" smtClean="0"/>
              <a:t/>
            </a:r>
            <a:br>
              <a:rPr lang="es-ES" dirty="0" smtClean="0"/>
            </a:br>
            <a:endParaRPr lang="es-CL" dirty="0"/>
          </a:p>
        </p:txBody>
      </p:sp>
      <p:sp>
        <p:nvSpPr>
          <p:cNvPr id="3" name="Marcador de contenido 2"/>
          <p:cNvSpPr>
            <a:spLocks noGrp="1"/>
          </p:cNvSpPr>
          <p:nvPr>
            <p:ph idx="1"/>
          </p:nvPr>
        </p:nvSpPr>
        <p:spPr>
          <a:xfrm>
            <a:off x="726622" y="1361054"/>
            <a:ext cx="7886700" cy="3263504"/>
          </a:xfrm>
        </p:spPr>
        <p:txBody>
          <a:bodyPr>
            <a:normAutofit fontScale="70000" lnSpcReduction="20000"/>
          </a:bodyPr>
          <a:lstStyle/>
          <a:p>
            <a:endParaRPr lang="es-CL" dirty="0" smtClean="0"/>
          </a:p>
          <a:p>
            <a:pPr algn="just"/>
            <a:r>
              <a:rPr lang="es-CL" sz="3075" dirty="0">
                <a:solidFill>
                  <a:schemeClr val="accent1"/>
                </a:solidFill>
              </a:rPr>
              <a:t>Mediación</a:t>
            </a:r>
            <a:r>
              <a:rPr lang="es-CL" sz="3075" dirty="0">
                <a:solidFill>
                  <a:schemeClr val="accent1"/>
                </a:solidFill>
              </a:rPr>
              <a:t>: etimológicamente es </a:t>
            </a:r>
            <a:r>
              <a:rPr lang="es-CL" sz="3075" i="1" dirty="0">
                <a:solidFill>
                  <a:schemeClr val="accent1"/>
                </a:solidFill>
              </a:rPr>
              <a:t>“Interponerse </a:t>
            </a:r>
            <a:r>
              <a:rPr lang="es-CL" sz="3075" i="1" dirty="0">
                <a:solidFill>
                  <a:schemeClr val="accent1"/>
                </a:solidFill>
              </a:rPr>
              <a:t>entre dos o más que riñen, procurando reconciliarlos y unirlos en amistad”</a:t>
            </a:r>
            <a:r>
              <a:rPr lang="es-CL" sz="3075" dirty="0">
                <a:solidFill>
                  <a:schemeClr val="accent1"/>
                </a:solidFill>
              </a:rPr>
              <a:t>. (</a:t>
            </a:r>
            <a:r>
              <a:rPr lang="es-CL" sz="3075" dirty="0" err="1">
                <a:solidFill>
                  <a:schemeClr val="accent1"/>
                </a:solidFill>
              </a:rPr>
              <a:t>Gozaini</a:t>
            </a:r>
            <a:r>
              <a:rPr lang="es-CL" sz="3075" dirty="0">
                <a:solidFill>
                  <a:schemeClr val="accent1"/>
                </a:solidFill>
              </a:rPr>
              <a:t>, Osvaldo Alfredo, 1995</a:t>
            </a:r>
            <a:r>
              <a:rPr lang="es-CL" sz="3075" dirty="0">
                <a:solidFill>
                  <a:schemeClr val="accent1"/>
                </a:solidFill>
              </a:rPr>
              <a:t>).</a:t>
            </a:r>
          </a:p>
          <a:p>
            <a:pPr marL="0" indent="0">
              <a:buNone/>
            </a:pPr>
            <a:endParaRPr lang="es-CL" sz="3075" dirty="0">
              <a:solidFill>
                <a:schemeClr val="accent1"/>
              </a:solidFill>
            </a:endParaRPr>
          </a:p>
          <a:p>
            <a:pPr algn="just"/>
            <a:r>
              <a:rPr lang="es-CL" sz="3375" dirty="0">
                <a:solidFill>
                  <a:schemeClr val="accent1"/>
                </a:solidFill>
              </a:rPr>
              <a:t>Mediación: </a:t>
            </a:r>
            <a:r>
              <a:rPr lang="es-CL" sz="3375" i="1" dirty="0">
                <a:solidFill>
                  <a:schemeClr val="accent1"/>
                </a:solidFill>
              </a:rPr>
              <a:t>“</a:t>
            </a:r>
            <a:r>
              <a:rPr lang="es-CL" sz="3375" i="1" dirty="0">
                <a:solidFill>
                  <a:schemeClr val="accent1"/>
                </a:solidFill>
              </a:rPr>
              <a:t>Procedimiento no adversarial, en el cual un tercero neutral ayuda a las partes a negociar para llegar a un resultado mutuamente aceptable</a:t>
            </a:r>
            <a:r>
              <a:rPr lang="es-CL" i="1" dirty="0">
                <a:solidFill>
                  <a:schemeClr val="accent1"/>
                </a:solidFill>
              </a:rPr>
              <a:t>.” </a:t>
            </a:r>
            <a:r>
              <a:rPr lang="es-CL" dirty="0" smtClean="0">
                <a:solidFill>
                  <a:schemeClr val="accent1"/>
                </a:solidFill>
              </a:rPr>
              <a:t>( G. Álvarez “Mediación </a:t>
            </a:r>
            <a:r>
              <a:rPr lang="es-CL" dirty="0">
                <a:solidFill>
                  <a:schemeClr val="accent1"/>
                </a:solidFill>
              </a:rPr>
              <a:t>para resolver conflictos”, del modelo de Negociación según Principios de Harvard</a:t>
            </a:r>
            <a:r>
              <a:rPr lang="es-CL" dirty="0" smtClean="0">
                <a:solidFill>
                  <a:schemeClr val="accent1"/>
                </a:solidFill>
              </a:rPr>
              <a:t>)</a:t>
            </a:r>
          </a:p>
          <a:p>
            <a:pPr marL="0" indent="0">
              <a:buNone/>
            </a:pPr>
            <a:endParaRPr lang="es-CL" dirty="0"/>
          </a:p>
          <a:p>
            <a:endParaRPr lang="es-CL" dirty="0"/>
          </a:p>
        </p:txBody>
      </p:sp>
      <p:pic>
        <p:nvPicPr>
          <p:cNvPr id="4" name="Imagen 3" descr="LOGO-caj-metropolitana-cop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273844"/>
            <a:ext cx="1023904" cy="720635"/>
          </a:xfrm>
          <a:prstGeom prst="rect">
            <a:avLst/>
          </a:prstGeom>
          <a:noFill/>
          <a:ln>
            <a:noFill/>
          </a:ln>
        </p:spPr>
      </p:pic>
    </p:spTree>
    <p:extLst>
      <p:ext uri="{BB962C8B-B14F-4D97-AF65-F5344CB8AC3E}">
        <p14:creationId xmlns:p14="http://schemas.microsoft.com/office/powerpoint/2010/main" val="835545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41568" y="409341"/>
            <a:ext cx="6245678" cy="827300"/>
          </a:xfrm>
          <a:solidFill>
            <a:schemeClr val="accent1">
              <a:lumMod val="60000"/>
              <a:lumOff val="40000"/>
            </a:schemeClr>
          </a:solidFill>
        </p:spPr>
        <p:txBody>
          <a:bodyPr/>
          <a:lstStyle/>
          <a:p>
            <a:pPr algn="ctr"/>
            <a:r>
              <a:rPr lang="es-CL" dirty="0" smtClean="0"/>
              <a:t>    </a:t>
            </a:r>
            <a:r>
              <a:rPr lang="es-CL" sz="2800" dirty="0" smtClean="0">
                <a:solidFill>
                  <a:schemeClr val="accent1"/>
                </a:solidFill>
              </a:rPr>
              <a:t>DEFINICIÓN  MEDIACIÓN</a:t>
            </a:r>
            <a:endParaRPr lang="es-CL" sz="2800" dirty="0">
              <a:solidFill>
                <a:schemeClr val="accent1"/>
              </a:solidFill>
            </a:endParaRPr>
          </a:p>
        </p:txBody>
      </p:sp>
      <p:sp>
        <p:nvSpPr>
          <p:cNvPr id="3" name="Marcador de contenido 2"/>
          <p:cNvSpPr>
            <a:spLocks noGrp="1"/>
          </p:cNvSpPr>
          <p:nvPr>
            <p:ph idx="1"/>
          </p:nvPr>
        </p:nvSpPr>
        <p:spPr>
          <a:xfrm>
            <a:off x="457200" y="1297346"/>
            <a:ext cx="7886700" cy="3463964"/>
          </a:xfrm>
        </p:spPr>
        <p:txBody>
          <a:bodyPr>
            <a:normAutofit fontScale="92500"/>
          </a:bodyPr>
          <a:lstStyle/>
          <a:p>
            <a:endParaRPr lang="es-CL" dirty="0" smtClean="0"/>
          </a:p>
          <a:p>
            <a:pPr algn="just"/>
            <a:r>
              <a:rPr lang="es-CL" sz="2700" dirty="0">
                <a:solidFill>
                  <a:schemeClr val="tx2"/>
                </a:solidFill>
              </a:rPr>
              <a:t>Mediación, según nuestra legislación, Ley N° 19.968 y que crea los Tribunales de familia, define la Mediación como </a:t>
            </a:r>
            <a:r>
              <a:rPr lang="es-CL" sz="2700" i="1" dirty="0">
                <a:solidFill>
                  <a:schemeClr val="tx2"/>
                </a:solidFill>
              </a:rPr>
              <a:t>”Aquel sistema de resolución de conflictos no adversarial, en el que un tercero neutral, sin poder decisorio, llamado Mediador, ayuda a las partes a buscar por si mismas una solución a su conflicto y sus efectos, mediante acuerdos”.</a:t>
            </a:r>
          </a:p>
          <a:p>
            <a:endParaRPr lang="es-CL" dirty="0"/>
          </a:p>
        </p:txBody>
      </p:sp>
      <p:pic>
        <p:nvPicPr>
          <p:cNvPr id="4" name="Imagen 3" descr="LOGO-caj-metropolitana-cop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273844"/>
            <a:ext cx="1023904" cy="720635"/>
          </a:xfrm>
          <a:prstGeom prst="rect">
            <a:avLst/>
          </a:prstGeom>
          <a:noFill/>
          <a:ln>
            <a:noFill/>
          </a:ln>
        </p:spPr>
      </p:pic>
    </p:spTree>
    <p:extLst>
      <p:ext uri="{BB962C8B-B14F-4D97-AF65-F5344CB8AC3E}">
        <p14:creationId xmlns:p14="http://schemas.microsoft.com/office/powerpoint/2010/main" val="526655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3"/>
          <a:srcRect/>
          <a:stretch>
            <a:fillRect/>
          </a:stretch>
        </p:blipFill>
        <p:spPr bwMode="auto">
          <a:xfrm>
            <a:off x="0" y="19050"/>
            <a:ext cx="9144000" cy="5143500"/>
          </a:xfrm>
          <a:prstGeom prst="rect">
            <a:avLst/>
          </a:prstGeom>
          <a:noFill/>
          <a:ln w="9525">
            <a:noFill/>
            <a:miter lim="800000"/>
            <a:headEnd/>
            <a:tailEnd/>
          </a:ln>
        </p:spPr>
      </p:pic>
      <p:sp>
        <p:nvSpPr>
          <p:cNvPr id="6" name="1 Marcador de contenido"/>
          <p:cNvSpPr txBox="1">
            <a:spLocks/>
          </p:cNvSpPr>
          <p:nvPr/>
        </p:nvSpPr>
        <p:spPr>
          <a:xfrm>
            <a:off x="323528" y="620688"/>
            <a:ext cx="726194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endParaRPr lang="es-CL" sz="2400" dirty="0">
              <a:solidFill>
                <a:srgbClr val="1F497D"/>
              </a:solidFill>
            </a:endParaRPr>
          </a:p>
        </p:txBody>
      </p:sp>
      <p:sp>
        <p:nvSpPr>
          <p:cNvPr id="7" name="CuadroTexto 3"/>
          <p:cNvSpPr txBox="1"/>
          <p:nvPr/>
        </p:nvSpPr>
        <p:spPr>
          <a:xfrm>
            <a:off x="467544" y="1258004"/>
            <a:ext cx="8208912" cy="2554545"/>
          </a:xfrm>
          <a:prstGeom prst="rect">
            <a:avLst/>
          </a:prstGeom>
        </p:spPr>
        <p:txBody>
          <a:bodyPr wrap="square" rtlCol="0">
            <a:spAutoFit/>
          </a:bodyPr>
          <a:lstStyle/>
          <a:p>
            <a:pPr algn="just"/>
            <a:r>
              <a:rPr lang="es-ES_tradnl" sz="2000" dirty="0">
                <a:solidFill>
                  <a:schemeClr val="tx2"/>
                </a:solidFill>
              </a:rPr>
              <a:t>¿Qué es </a:t>
            </a:r>
            <a:r>
              <a:rPr lang="es-ES_tradnl" sz="2000" dirty="0" smtClean="0">
                <a:solidFill>
                  <a:schemeClr val="tx2"/>
                </a:solidFill>
              </a:rPr>
              <a:t>la capacidad?</a:t>
            </a:r>
          </a:p>
          <a:p>
            <a:pPr algn="just"/>
            <a:endParaRPr lang="es-ES_tradnl" sz="2000" dirty="0">
              <a:solidFill>
                <a:schemeClr val="tx2"/>
              </a:solidFill>
            </a:endParaRPr>
          </a:p>
          <a:p>
            <a:pPr algn="just">
              <a:lnSpc>
                <a:spcPct val="150000"/>
              </a:lnSpc>
            </a:pPr>
            <a:r>
              <a:rPr lang="es-ES_tradnl" sz="2000" dirty="0">
                <a:solidFill>
                  <a:schemeClr val="tx2"/>
                </a:solidFill>
              </a:rPr>
              <a:t>La aptitud general para ser sujeto de derechos y obligaciones en la esfera del Derecho Privado, y, más comúnmente, en el ámbito tradicional del Derecho Civil, en las relaciones jurídicas familiares, reales, contractuales, obligacionales y sucesorias.</a:t>
            </a:r>
            <a:endParaRPr lang="es-CL" sz="2000" dirty="0">
              <a:solidFill>
                <a:schemeClr val="tx2"/>
              </a:solidFill>
              <a:latin typeface="+mn-lt"/>
              <a:cs typeface="Calibri"/>
            </a:endParaRPr>
          </a:p>
        </p:txBody>
      </p:sp>
    </p:spTree>
    <p:extLst>
      <p:ext uri="{BB962C8B-B14F-4D97-AF65-F5344CB8AC3E}">
        <p14:creationId xmlns:p14="http://schemas.microsoft.com/office/powerpoint/2010/main" val="448822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220685" y="273844"/>
            <a:ext cx="6294665" cy="827300"/>
          </a:xfrm>
          <a:solidFill>
            <a:schemeClr val="accent1">
              <a:lumMod val="60000"/>
              <a:lumOff val="40000"/>
            </a:schemeClr>
          </a:solidFill>
        </p:spPr>
        <p:txBody>
          <a:bodyPr/>
          <a:lstStyle/>
          <a:p>
            <a:r>
              <a:rPr lang="es-CL" dirty="0" smtClean="0"/>
              <a:t>            </a:t>
            </a:r>
            <a:r>
              <a:rPr lang="es-CL" sz="3200" dirty="0" smtClean="0"/>
              <a:t>PRINCIPIOS DE MEDIACIÓN</a:t>
            </a:r>
            <a:endParaRPr lang="es-CL" sz="3200" dirty="0"/>
          </a:p>
        </p:txBody>
      </p:sp>
      <p:sp>
        <p:nvSpPr>
          <p:cNvPr id="4098" name="Content Placeholder 2"/>
          <p:cNvSpPr>
            <a:spLocks noGrp="1"/>
          </p:cNvSpPr>
          <p:nvPr>
            <p:ph idx="1"/>
          </p:nvPr>
        </p:nvSpPr>
        <p:spPr>
          <a:xfrm>
            <a:off x="628651" y="1146573"/>
            <a:ext cx="7439585" cy="3996927"/>
          </a:xfrm>
        </p:spPr>
        <p:txBody>
          <a:bodyPr>
            <a:noAutofit/>
          </a:bodyPr>
          <a:lstStyle/>
          <a:p>
            <a:pPr marL="0" indent="0">
              <a:buNone/>
            </a:pPr>
            <a:endParaRPr lang="es-ES_tradnl" altLang="es-CL" sz="2400" dirty="0"/>
          </a:p>
          <a:p>
            <a:pPr marL="0" indent="0">
              <a:buNone/>
            </a:pPr>
            <a:r>
              <a:rPr lang="es-ES_tradnl" altLang="es-CL" sz="2400" dirty="0">
                <a:solidFill>
                  <a:schemeClr val="tx2"/>
                </a:solidFill>
              </a:rPr>
              <a:t>               </a:t>
            </a:r>
          </a:p>
          <a:p>
            <a:pPr marL="0" indent="0">
              <a:buNone/>
            </a:pPr>
            <a:r>
              <a:rPr lang="es-ES_tradnl" altLang="es-CL" sz="2400" dirty="0">
                <a:solidFill>
                  <a:schemeClr val="tx2"/>
                </a:solidFill>
              </a:rPr>
              <a:t>1.- Voluntariedad</a:t>
            </a:r>
          </a:p>
          <a:p>
            <a:pPr marL="0" indent="0">
              <a:buNone/>
            </a:pPr>
            <a:r>
              <a:rPr lang="es-ES_tradnl" altLang="es-CL" sz="2400" dirty="0">
                <a:solidFill>
                  <a:schemeClr val="tx2"/>
                </a:solidFill>
              </a:rPr>
              <a:t>2.- Confidencialidad</a:t>
            </a:r>
          </a:p>
          <a:p>
            <a:pPr marL="0" indent="0">
              <a:buNone/>
            </a:pPr>
            <a:r>
              <a:rPr lang="es-ES_tradnl" altLang="es-CL" sz="2400" dirty="0">
                <a:solidFill>
                  <a:schemeClr val="tx2"/>
                </a:solidFill>
              </a:rPr>
              <a:t>3.- Protagonismo de las partes</a:t>
            </a:r>
          </a:p>
          <a:p>
            <a:pPr marL="0" indent="0">
              <a:buNone/>
            </a:pPr>
            <a:r>
              <a:rPr lang="es-ES_tradnl" altLang="es-CL" sz="2400" dirty="0">
                <a:solidFill>
                  <a:schemeClr val="tx2"/>
                </a:solidFill>
              </a:rPr>
              <a:t>4.- Imparcialidad del mediador</a:t>
            </a:r>
          </a:p>
          <a:p>
            <a:pPr marL="0" indent="0">
              <a:buNone/>
            </a:pPr>
            <a:r>
              <a:rPr lang="es-ES_tradnl" altLang="es-CL" sz="2400" dirty="0">
                <a:solidFill>
                  <a:schemeClr val="tx2"/>
                </a:solidFill>
              </a:rPr>
              <a:t>5.- Equilibrio de poder entre los participantes</a:t>
            </a:r>
          </a:p>
          <a:p>
            <a:pPr marL="0" indent="0">
              <a:buNone/>
            </a:pPr>
            <a:r>
              <a:rPr lang="es-ES_tradnl" altLang="es-CL" sz="2400" dirty="0">
                <a:solidFill>
                  <a:schemeClr val="tx2"/>
                </a:solidFill>
              </a:rPr>
              <a:t>6.- Perspectiva de futuro</a:t>
            </a:r>
            <a:endParaRPr lang="en-US" altLang="es-CL" sz="2400" dirty="0">
              <a:solidFill>
                <a:schemeClr val="tx2"/>
              </a:solidFill>
            </a:endParaRPr>
          </a:p>
        </p:txBody>
      </p:sp>
      <p:pic>
        <p:nvPicPr>
          <p:cNvPr id="4" name="Imagen 3" descr="LOGO-caj-metropolitana-cop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273844"/>
            <a:ext cx="1023904" cy="720635"/>
          </a:xfrm>
          <a:prstGeom prst="rect">
            <a:avLst/>
          </a:prstGeom>
          <a:noFill/>
          <a:ln>
            <a:noFill/>
          </a:ln>
        </p:spPr>
      </p:pic>
    </p:spTree>
    <p:extLst>
      <p:ext uri="{BB962C8B-B14F-4D97-AF65-F5344CB8AC3E}">
        <p14:creationId xmlns:p14="http://schemas.microsoft.com/office/powerpoint/2010/main" val="1118667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403661" y="345097"/>
            <a:ext cx="5993207" cy="756047"/>
          </a:xfrm>
          <a:solidFill>
            <a:schemeClr val="accent1">
              <a:lumMod val="60000"/>
              <a:lumOff val="40000"/>
            </a:schemeClr>
          </a:solidFill>
        </p:spPr>
        <p:txBody>
          <a:bodyPr/>
          <a:lstStyle/>
          <a:p>
            <a:pPr algn="ctr" eaLnBrk="1" hangingPunct="1"/>
            <a:r>
              <a:rPr lang="es-ES_tradnl" altLang="es-CL" sz="2000" dirty="0" smtClean="0">
                <a:solidFill>
                  <a:schemeClr val="accent1"/>
                </a:solidFill>
              </a:rPr>
              <a:t>CARACTERÍSTICAS</a:t>
            </a:r>
            <a:endParaRPr lang="en-US" altLang="es-CL" sz="2000" dirty="0" smtClean="0">
              <a:solidFill>
                <a:schemeClr val="accent1"/>
              </a:solidFill>
            </a:endParaRPr>
          </a:p>
        </p:txBody>
      </p:sp>
      <p:sp>
        <p:nvSpPr>
          <p:cNvPr id="6147" name="Content Placeholder 2"/>
          <p:cNvSpPr>
            <a:spLocks noGrp="1"/>
          </p:cNvSpPr>
          <p:nvPr>
            <p:ph idx="1"/>
          </p:nvPr>
        </p:nvSpPr>
        <p:spPr>
          <a:xfrm>
            <a:off x="1485900" y="1924051"/>
            <a:ext cx="6172200" cy="2969419"/>
          </a:xfrm>
        </p:spPr>
        <p:txBody>
          <a:bodyPr/>
          <a:lstStyle/>
          <a:p>
            <a:pPr eaLnBrk="1" hangingPunct="1"/>
            <a:r>
              <a:rPr lang="es-ES_tradnl" altLang="es-CL" sz="2400" dirty="0" smtClean="0">
                <a:solidFill>
                  <a:schemeClr val="accent1"/>
                </a:solidFill>
              </a:rPr>
              <a:t>Conducido por un tercero imparcial.</a:t>
            </a:r>
          </a:p>
          <a:p>
            <a:pPr eaLnBrk="1" hangingPunct="1"/>
            <a:r>
              <a:rPr lang="es-ES_tradnl" altLang="es-CL" sz="2400" dirty="0" smtClean="0">
                <a:solidFill>
                  <a:schemeClr val="accent1"/>
                </a:solidFill>
              </a:rPr>
              <a:t>Es un proceso flexible.</a:t>
            </a:r>
          </a:p>
          <a:p>
            <a:pPr eaLnBrk="1" hangingPunct="1"/>
            <a:r>
              <a:rPr lang="es-ES_tradnl" altLang="es-CL" sz="2400" dirty="0" smtClean="0">
                <a:solidFill>
                  <a:schemeClr val="accent1"/>
                </a:solidFill>
              </a:rPr>
              <a:t>Economía de tiempo, dinero y energías.</a:t>
            </a:r>
          </a:p>
          <a:p>
            <a:pPr eaLnBrk="1" hangingPunct="1"/>
            <a:r>
              <a:rPr lang="es-ES_tradnl" altLang="es-CL" sz="2400" dirty="0" err="1" smtClean="0">
                <a:solidFill>
                  <a:schemeClr val="accent1"/>
                </a:solidFill>
              </a:rPr>
              <a:t>Autocompositivo</a:t>
            </a:r>
            <a:r>
              <a:rPr lang="es-ES_tradnl" altLang="es-CL" sz="2400" dirty="0" smtClean="0">
                <a:solidFill>
                  <a:schemeClr val="accent1"/>
                </a:solidFill>
              </a:rPr>
              <a:t>.</a:t>
            </a:r>
          </a:p>
          <a:p>
            <a:pPr eaLnBrk="1" hangingPunct="1"/>
            <a:r>
              <a:rPr lang="es-ES_tradnl" altLang="es-CL" sz="2400" dirty="0" smtClean="0">
                <a:solidFill>
                  <a:schemeClr val="accent1"/>
                </a:solidFill>
              </a:rPr>
              <a:t>Colaborativo.</a:t>
            </a:r>
          </a:p>
          <a:p>
            <a:pPr eaLnBrk="1" hangingPunct="1"/>
            <a:r>
              <a:rPr lang="es-ES_tradnl" altLang="es-CL" sz="2400" dirty="0" smtClean="0">
                <a:solidFill>
                  <a:schemeClr val="accent1"/>
                </a:solidFill>
              </a:rPr>
              <a:t>Generador de aprendizaje.</a:t>
            </a:r>
          </a:p>
          <a:p>
            <a:pPr eaLnBrk="1" hangingPunct="1"/>
            <a:r>
              <a:rPr lang="es-ES_tradnl" altLang="es-CL" sz="2400" dirty="0" smtClean="0">
                <a:solidFill>
                  <a:schemeClr val="accent1"/>
                </a:solidFill>
              </a:rPr>
              <a:t>Proceso alternativo al juicio.</a:t>
            </a:r>
            <a:endParaRPr lang="en-US" altLang="es-CL" sz="2400" dirty="0" smtClean="0">
              <a:solidFill>
                <a:schemeClr val="accent1"/>
              </a:solidFill>
            </a:endParaRPr>
          </a:p>
        </p:txBody>
      </p:sp>
      <p:sp>
        <p:nvSpPr>
          <p:cNvPr id="4" name="Título 1"/>
          <p:cNvSpPr txBox="1">
            <a:spLocks/>
          </p:cNvSpPr>
          <p:nvPr/>
        </p:nvSpPr>
        <p:spPr>
          <a:xfrm>
            <a:off x="3120948" y="275515"/>
            <a:ext cx="7886700" cy="8273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300" dirty="0"/>
              <a:t>            </a:t>
            </a:r>
            <a:endParaRPr lang="es-CL" sz="3300" dirty="0"/>
          </a:p>
        </p:txBody>
      </p:sp>
      <p:pic>
        <p:nvPicPr>
          <p:cNvPr id="5" name="Imagen 4" descr="LOGO-caj-metropolitana-cop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273844"/>
            <a:ext cx="1023904" cy="720635"/>
          </a:xfrm>
          <a:prstGeom prst="rect">
            <a:avLst/>
          </a:prstGeom>
          <a:noFill/>
          <a:ln>
            <a:noFill/>
          </a:ln>
        </p:spPr>
      </p:pic>
    </p:spTree>
    <p:extLst>
      <p:ext uri="{BB962C8B-B14F-4D97-AF65-F5344CB8AC3E}">
        <p14:creationId xmlns:p14="http://schemas.microsoft.com/office/powerpoint/2010/main" val="12722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304704" y="649044"/>
            <a:ext cx="5395632" cy="756047"/>
          </a:xfrm>
          <a:solidFill>
            <a:schemeClr val="accent1">
              <a:lumMod val="60000"/>
              <a:lumOff val="40000"/>
            </a:schemeClr>
          </a:solidFill>
        </p:spPr>
        <p:txBody>
          <a:bodyPr/>
          <a:lstStyle/>
          <a:p>
            <a:pPr algn="ctr" eaLnBrk="1" hangingPunct="1"/>
            <a:r>
              <a:rPr lang="es-ES_tradnl" altLang="es-CL" sz="2400" dirty="0" smtClean="0">
                <a:solidFill>
                  <a:schemeClr val="accent1"/>
                </a:solidFill>
              </a:rPr>
              <a:t>ETAPAS</a:t>
            </a:r>
            <a:endParaRPr lang="es-ES_tradnl" altLang="es-CL" sz="2400" dirty="0" smtClean="0">
              <a:solidFill>
                <a:schemeClr val="accent1"/>
              </a:solidFill>
            </a:endParaRPr>
          </a:p>
        </p:txBody>
      </p:sp>
      <p:sp>
        <p:nvSpPr>
          <p:cNvPr id="11267" name="Content Placeholder 2"/>
          <p:cNvSpPr>
            <a:spLocks noGrp="1"/>
          </p:cNvSpPr>
          <p:nvPr>
            <p:ph idx="1"/>
          </p:nvPr>
        </p:nvSpPr>
        <p:spPr>
          <a:xfrm>
            <a:off x="716056" y="1815704"/>
            <a:ext cx="7362265" cy="2970609"/>
          </a:xfrm>
        </p:spPr>
        <p:txBody>
          <a:bodyPr/>
          <a:lstStyle/>
          <a:p>
            <a:pPr eaLnBrk="1" hangingPunct="1"/>
            <a:r>
              <a:rPr lang="es-ES_tradnl" altLang="es-CL" sz="2400" dirty="0" smtClean="0">
                <a:solidFill>
                  <a:schemeClr val="accent1"/>
                </a:solidFill>
              </a:rPr>
              <a:t>ETAPA I: INSTALACIÓN  DE LA MEDIACIÓN.</a:t>
            </a:r>
          </a:p>
          <a:p>
            <a:pPr eaLnBrk="1" hangingPunct="1"/>
            <a:r>
              <a:rPr lang="es-ES_tradnl" altLang="es-CL" sz="2400" dirty="0" smtClean="0">
                <a:solidFill>
                  <a:schemeClr val="accent1"/>
                </a:solidFill>
              </a:rPr>
              <a:t>ETAPA II: RECEPCIÓN Y COMPRENSIÓN DE LAS PERPECTIVAS DE LAS PARTES.</a:t>
            </a:r>
          </a:p>
          <a:p>
            <a:pPr eaLnBrk="1" hangingPunct="1"/>
            <a:r>
              <a:rPr lang="es-ES_tradnl" altLang="es-CL" sz="2400" dirty="0" smtClean="0">
                <a:solidFill>
                  <a:schemeClr val="accent1"/>
                </a:solidFill>
              </a:rPr>
              <a:t>ETAPA III: IDENTIFICACIÓN Y CLARIFICACIÓN DE LOS INTERESES.</a:t>
            </a:r>
          </a:p>
          <a:p>
            <a:pPr eaLnBrk="1" hangingPunct="1"/>
            <a:r>
              <a:rPr lang="es-ES_tradnl" altLang="es-CL" sz="2400" dirty="0" smtClean="0">
                <a:solidFill>
                  <a:schemeClr val="accent1"/>
                </a:solidFill>
              </a:rPr>
              <a:t>ETAPA IV: REPLANTEO Y GENERACIÓN DE OPCIONES.</a:t>
            </a:r>
          </a:p>
          <a:p>
            <a:pPr eaLnBrk="1" hangingPunct="1"/>
            <a:r>
              <a:rPr lang="es-ES_tradnl" altLang="es-CL" sz="2400" dirty="0" smtClean="0">
                <a:solidFill>
                  <a:schemeClr val="accent1"/>
                </a:solidFill>
              </a:rPr>
              <a:t>ETAPA V: CIERRE DEL PROCESO.</a:t>
            </a:r>
            <a:endParaRPr lang="en-US" altLang="es-CL" sz="2400" dirty="0" smtClean="0">
              <a:solidFill>
                <a:schemeClr val="accent1"/>
              </a:solidFill>
            </a:endParaRPr>
          </a:p>
        </p:txBody>
      </p:sp>
      <p:pic>
        <p:nvPicPr>
          <p:cNvPr id="4" name="Imagen 3" descr="LOGO-caj-metropolitana-cop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273844"/>
            <a:ext cx="1023904" cy="720635"/>
          </a:xfrm>
          <a:prstGeom prst="rect">
            <a:avLst/>
          </a:prstGeom>
          <a:noFill/>
          <a:ln>
            <a:noFill/>
          </a:ln>
        </p:spPr>
      </p:pic>
    </p:spTree>
    <p:extLst>
      <p:ext uri="{BB962C8B-B14F-4D97-AF65-F5344CB8AC3E}">
        <p14:creationId xmlns:p14="http://schemas.microsoft.com/office/powerpoint/2010/main" val="7390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n 3" descr="portada1.jpg"/>
          <p:cNvPicPr>
            <a:picLocks noChangeAspect="1"/>
          </p:cNvPicPr>
          <p:nvPr/>
        </p:nvPicPr>
        <p:blipFill>
          <a:blip r:embed="rId3"/>
          <a:srcRect/>
          <a:stretch>
            <a:fillRect/>
          </a:stretch>
        </p:blipFill>
        <p:spPr bwMode="auto">
          <a:xfrm>
            <a:off x="1137" y="0"/>
            <a:ext cx="9154203" cy="5149239"/>
          </a:xfrm>
          <a:prstGeom prst="rect">
            <a:avLst/>
          </a:prstGeom>
          <a:noFill/>
          <a:ln w="9525">
            <a:noFill/>
            <a:miter lim="800000"/>
            <a:headEnd/>
            <a:tailEnd/>
          </a:ln>
        </p:spPr>
      </p:pic>
    </p:spTree>
    <p:extLst>
      <p:ext uri="{BB962C8B-B14F-4D97-AF65-F5344CB8AC3E}">
        <p14:creationId xmlns:p14="http://schemas.microsoft.com/office/powerpoint/2010/main" val="2506699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11339"/>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CL" sz="2400" dirty="0" smtClean="0">
                <a:solidFill>
                  <a:srgbClr val="1F497D"/>
                </a:solidFill>
              </a:rPr>
              <a:t>1. PERSONA DEUDORA</a:t>
            </a:r>
            <a:endParaRPr lang="es-ES" dirty="0">
              <a:solidFill>
                <a:srgbClr val="1F497D"/>
              </a:solidFill>
            </a:endParaRPr>
          </a:p>
        </p:txBody>
      </p:sp>
      <p:sp>
        <p:nvSpPr>
          <p:cNvPr id="7" name="CuadroTexto 3"/>
          <p:cNvSpPr txBox="1"/>
          <p:nvPr/>
        </p:nvSpPr>
        <p:spPr>
          <a:xfrm>
            <a:off x="467544" y="1212648"/>
            <a:ext cx="8208912" cy="1938992"/>
          </a:xfrm>
          <a:prstGeom prst="rect">
            <a:avLst/>
          </a:prstGeom>
        </p:spPr>
        <p:txBody>
          <a:bodyPr wrap="square" rtlCol="0">
            <a:spAutoFit/>
          </a:bodyPr>
          <a:lstStyle/>
          <a:p>
            <a:r>
              <a:rPr lang="es-ES" altLang="es-CL" sz="2000" u="sng" dirty="0" smtClean="0">
                <a:solidFill>
                  <a:srgbClr val="1F497D"/>
                </a:solidFill>
                <a:latin typeface="+mn-lt"/>
                <a:cs typeface="Calibri"/>
              </a:rPr>
              <a:t>Definición:</a:t>
            </a:r>
          </a:p>
          <a:p>
            <a:endParaRPr lang="es-ES" altLang="es-CL" sz="2000" u="sng" dirty="0" smtClean="0">
              <a:solidFill>
                <a:srgbClr val="1F497D"/>
              </a:solidFill>
              <a:latin typeface="+mn-lt"/>
              <a:cs typeface="Calibri"/>
            </a:endParaRPr>
          </a:p>
          <a:p>
            <a:r>
              <a:rPr lang="es-ES" altLang="es-CL" sz="2000" dirty="0">
                <a:solidFill>
                  <a:srgbClr val="1F497D"/>
                </a:solidFill>
                <a:latin typeface="+mn-lt"/>
                <a:cs typeface="Calibri"/>
              </a:rPr>
              <a:t>Aquella persona natural, no comprendida en aquella definición de empresa deudora como los trabajadores dependientes y aquéllos que no siéndolos, igualmente son sujetos de crédito, como las dueñas de casa, los jubilados, los estudiantes, etc. </a:t>
            </a:r>
          </a:p>
        </p:txBody>
      </p:sp>
      <p:pic>
        <p:nvPicPr>
          <p:cNvPr id="5" name="Imagen 1" descr="diseño para diapos_funcionarioscaj.jpg"/>
          <p:cNvPicPr>
            <a:picLocks noChangeAspect="1"/>
          </p:cNvPicPr>
          <p:nvPr/>
        </p:nvPicPr>
        <p:blipFill>
          <a:blip r:embed="rId2"/>
          <a:srcRect/>
          <a:stretch>
            <a:fillRect/>
          </a:stretch>
        </p:blipFill>
        <p:spPr bwMode="auto">
          <a:xfrm>
            <a:off x="0" y="-52252"/>
            <a:ext cx="9144000" cy="5143500"/>
          </a:xfrm>
          <a:prstGeom prst="rect">
            <a:avLst/>
          </a:prstGeom>
          <a:noFill/>
          <a:ln w="9525">
            <a:noFill/>
            <a:miter lim="800000"/>
            <a:headEnd/>
            <a:tailEnd/>
          </a:ln>
        </p:spPr>
      </p:pic>
      <p:sp>
        <p:nvSpPr>
          <p:cNvPr id="2" name="Rectángulo 1"/>
          <p:cNvSpPr/>
          <p:nvPr/>
        </p:nvSpPr>
        <p:spPr>
          <a:xfrm>
            <a:off x="2286000" y="777454"/>
            <a:ext cx="4572000" cy="3831818"/>
          </a:xfrm>
          <a:prstGeom prst="rect">
            <a:avLst/>
          </a:prstGeom>
        </p:spPr>
        <p:txBody>
          <a:bodyPr>
            <a:spAutoFit/>
          </a:bodyPr>
          <a:lstStyle/>
          <a:p>
            <a:pPr algn="just">
              <a:lnSpc>
                <a:spcPct val="150000"/>
              </a:lnSpc>
            </a:pPr>
            <a:r>
              <a:rPr lang="es-ES_tradnl" dirty="0">
                <a:solidFill>
                  <a:schemeClr val="tx2"/>
                </a:solidFill>
              </a:rPr>
              <a:t>Se distinguen dos grados en la </a:t>
            </a:r>
            <a:r>
              <a:rPr lang="es-ES_tradnl" b="1" dirty="0">
                <a:solidFill>
                  <a:schemeClr val="tx2"/>
                </a:solidFill>
              </a:rPr>
              <a:t>capacidad</a:t>
            </a:r>
            <a:r>
              <a:rPr lang="es-ES_tradnl" dirty="0">
                <a:solidFill>
                  <a:schemeClr val="tx2"/>
                </a:solidFill>
              </a:rPr>
              <a:t> jurídica: la </a:t>
            </a:r>
            <a:r>
              <a:rPr lang="es-ES_tradnl" b="1" dirty="0">
                <a:solidFill>
                  <a:schemeClr val="tx2"/>
                </a:solidFill>
              </a:rPr>
              <a:t>capacidad</a:t>
            </a:r>
            <a:r>
              <a:rPr lang="es-ES_tradnl" dirty="0">
                <a:solidFill>
                  <a:schemeClr val="tx2"/>
                </a:solidFill>
              </a:rPr>
              <a:t> de goce, que es la aptitud para tener derechos y obligaciones (toda persona física tiene en principio la </a:t>
            </a:r>
            <a:r>
              <a:rPr lang="es-ES_tradnl" b="1" dirty="0">
                <a:solidFill>
                  <a:schemeClr val="tx2"/>
                </a:solidFill>
              </a:rPr>
              <a:t>capacidad</a:t>
            </a:r>
            <a:r>
              <a:rPr lang="es-ES_tradnl" dirty="0">
                <a:solidFill>
                  <a:schemeClr val="tx2"/>
                </a:solidFill>
              </a:rPr>
              <a:t> de goce), y la </a:t>
            </a:r>
            <a:r>
              <a:rPr lang="es-ES_tradnl" b="1" dirty="0">
                <a:solidFill>
                  <a:schemeClr val="tx2"/>
                </a:solidFill>
              </a:rPr>
              <a:t>capacidad</a:t>
            </a:r>
            <a:r>
              <a:rPr lang="es-ES_tradnl" dirty="0">
                <a:solidFill>
                  <a:schemeClr val="tx2"/>
                </a:solidFill>
              </a:rPr>
              <a:t> de ejercicio que es el poder ejercer por sí mismo los propios derechos y contraer </a:t>
            </a:r>
            <a:r>
              <a:rPr lang="es-ES_tradnl" dirty="0" smtClean="0">
                <a:solidFill>
                  <a:schemeClr val="tx2"/>
                </a:solidFill>
              </a:rPr>
              <a:t>(y cumplir) obligaciones</a:t>
            </a:r>
            <a:r>
              <a:rPr lang="es-ES_tradnl" dirty="0">
                <a:solidFill>
                  <a:schemeClr val="tx2"/>
                </a:solidFill>
              </a:rPr>
              <a:t>.</a:t>
            </a:r>
          </a:p>
        </p:txBody>
      </p:sp>
    </p:spTree>
    <p:extLst>
      <p:ext uri="{BB962C8B-B14F-4D97-AF65-F5344CB8AC3E}">
        <p14:creationId xmlns:p14="http://schemas.microsoft.com/office/powerpoint/2010/main" val="2724247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21196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Marcador de contenido 1"/>
          <p:cNvSpPr txBox="1">
            <a:spLocks/>
          </p:cNvSpPr>
          <p:nvPr/>
        </p:nvSpPr>
        <p:spPr>
          <a:xfrm>
            <a:off x="5032153" y="2109003"/>
            <a:ext cx="4111848" cy="466552"/>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ES" altLang="es-CL" sz="2400" dirty="0" smtClean="0">
                <a:solidFill>
                  <a:srgbClr val="1F497D"/>
                </a:solidFill>
              </a:rPr>
              <a:t>CAPACIDAD DE GOCE</a:t>
            </a:r>
          </a:p>
          <a:p>
            <a:pPr algn="l"/>
            <a:r>
              <a:rPr lang="es-ES" altLang="es-CL" sz="2400" dirty="0">
                <a:solidFill>
                  <a:srgbClr val="1F497D"/>
                </a:solidFill>
              </a:rPr>
              <a:t>	</a:t>
            </a:r>
            <a:endParaRPr lang="es-ES" altLang="es-CL" sz="2400" dirty="0" smtClean="0">
              <a:solidFill>
                <a:srgbClr val="1F497D"/>
              </a:solidFill>
            </a:endParaRPr>
          </a:p>
          <a:p>
            <a:pPr algn="l"/>
            <a:endParaRPr lang="es-CL" sz="2400" dirty="0" smtClean="0">
              <a:solidFill>
                <a:srgbClr val="1F497D"/>
              </a:solidFill>
            </a:endParaRPr>
          </a:p>
          <a:p>
            <a:pPr algn="l"/>
            <a:endParaRPr lang="es-ES" dirty="0">
              <a:solidFill>
                <a:srgbClr val="1F497D"/>
              </a:solidFill>
            </a:endParaRPr>
          </a:p>
        </p:txBody>
      </p:sp>
      <p:cxnSp>
        <p:nvCxnSpPr>
          <p:cNvPr id="11" name="Conector recto 10"/>
          <p:cNvCxnSpPr/>
          <p:nvPr/>
        </p:nvCxnSpPr>
        <p:spPr>
          <a:xfrm>
            <a:off x="4671931" y="2324974"/>
            <a:ext cx="3753419" cy="0"/>
          </a:xfrm>
          <a:prstGeom prst="line">
            <a:avLst/>
          </a:prstGeom>
          <a:ln>
            <a:solidFill>
              <a:srgbClr val="1F497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6572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3"/>
          <a:srcRect/>
          <a:stretch>
            <a:fillRect/>
          </a:stretch>
        </p:blipFill>
        <p:spPr bwMode="auto">
          <a:xfrm>
            <a:off x="323528" y="87660"/>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endParaRPr lang="es-ES" dirty="0">
              <a:solidFill>
                <a:srgbClr val="1F497D"/>
              </a:solidFill>
            </a:endParaRPr>
          </a:p>
        </p:txBody>
      </p:sp>
      <p:sp>
        <p:nvSpPr>
          <p:cNvPr id="7" name="CuadroTexto 3"/>
          <p:cNvSpPr txBox="1"/>
          <p:nvPr/>
        </p:nvSpPr>
        <p:spPr>
          <a:xfrm>
            <a:off x="467544" y="1212648"/>
            <a:ext cx="8813616" cy="3170099"/>
          </a:xfrm>
          <a:prstGeom prst="rect">
            <a:avLst/>
          </a:prstGeom>
        </p:spPr>
        <p:txBody>
          <a:bodyPr wrap="square" rtlCol="0">
            <a:spAutoFit/>
          </a:bodyPr>
          <a:lstStyle/>
          <a:p>
            <a:endParaRPr lang="es-ES" altLang="es-CL" sz="2000" dirty="0" smtClean="0">
              <a:solidFill>
                <a:srgbClr val="1F497D"/>
              </a:solidFill>
              <a:latin typeface="+mn-lt"/>
              <a:cs typeface="Calibri"/>
            </a:endParaRPr>
          </a:p>
          <a:p>
            <a:pPr algn="just">
              <a:lnSpc>
                <a:spcPct val="150000"/>
              </a:lnSpc>
            </a:pPr>
            <a:r>
              <a:rPr lang="es-ES" sz="2000" dirty="0" smtClean="0">
                <a:solidFill>
                  <a:schemeClr val="tx2"/>
                </a:solidFill>
              </a:rPr>
              <a:t>El </a:t>
            </a:r>
            <a:r>
              <a:rPr lang="es-ES" sz="2000" dirty="0">
                <a:solidFill>
                  <a:schemeClr val="tx2"/>
                </a:solidFill>
              </a:rPr>
              <a:t>concepto de personalidad se confunde con el de capacidad de goce. Ser persona, en realidad, es tener capacidad de goce; todo individuo susceptible de ser sujeto de derecho, es persona. Privar a un ser humano de la capacidad para adquirir todo derecho, sería dejar de considerarlo persona. Se trata de un atributo de la personalidad fundamental para la persona natural o jurídica</a:t>
            </a:r>
            <a:r>
              <a:rPr lang="es-ES" sz="2000" dirty="0" smtClean="0">
                <a:solidFill>
                  <a:schemeClr val="tx2"/>
                </a:solidFill>
              </a:rPr>
              <a:t>.</a:t>
            </a:r>
            <a:endParaRPr lang="es-ES" altLang="es-CL" sz="2000" u="sng" dirty="0" smtClean="0">
              <a:solidFill>
                <a:schemeClr val="tx2"/>
              </a:solidFill>
              <a:latin typeface="+mn-lt"/>
              <a:cs typeface="Calibri"/>
            </a:endParaRPr>
          </a:p>
        </p:txBody>
      </p:sp>
    </p:spTree>
    <p:extLst>
      <p:ext uri="{BB962C8B-B14F-4D97-AF65-F5344CB8AC3E}">
        <p14:creationId xmlns:p14="http://schemas.microsoft.com/office/powerpoint/2010/main" val="3058870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3"/>
          <a:srcRect/>
          <a:stretch>
            <a:fillRect/>
          </a:stretch>
        </p:blipFill>
        <p:spPr bwMode="auto">
          <a:xfrm>
            <a:off x="323528" y="0"/>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endParaRPr lang="es-ES" dirty="0">
              <a:solidFill>
                <a:srgbClr val="1F497D"/>
              </a:solidFill>
            </a:endParaRPr>
          </a:p>
        </p:txBody>
      </p:sp>
      <p:sp>
        <p:nvSpPr>
          <p:cNvPr id="7" name="CuadroTexto 3"/>
          <p:cNvSpPr txBox="1"/>
          <p:nvPr/>
        </p:nvSpPr>
        <p:spPr>
          <a:xfrm>
            <a:off x="488720" y="931722"/>
            <a:ext cx="8813616" cy="3170099"/>
          </a:xfrm>
          <a:prstGeom prst="rect">
            <a:avLst/>
          </a:prstGeom>
        </p:spPr>
        <p:txBody>
          <a:bodyPr wrap="square" rtlCol="0">
            <a:spAutoFit/>
          </a:bodyPr>
          <a:lstStyle/>
          <a:p>
            <a:endParaRPr lang="es-ES" altLang="es-CL" sz="2000" dirty="0" smtClean="0">
              <a:solidFill>
                <a:srgbClr val="1F497D"/>
              </a:solidFill>
              <a:latin typeface="+mn-lt"/>
              <a:cs typeface="Calibri"/>
            </a:endParaRPr>
          </a:p>
          <a:p>
            <a:pPr algn="just">
              <a:lnSpc>
                <a:spcPct val="150000"/>
              </a:lnSpc>
            </a:pPr>
            <a:r>
              <a:rPr lang="es-ES" sz="2000" dirty="0">
                <a:solidFill>
                  <a:schemeClr val="tx2"/>
                </a:solidFill>
              </a:rPr>
              <a:t>En consecuencia, no existen seres humanos que, de manera absoluta, estén desprovistos de la capacidad de goce. En tal sentido, nuestro legislador sólo contempla casos de incapacidades de goce especiales o particulares, esto es, referentes al impedimento para adquirir uno o más derechos determinados. El Código Civil alude a ellos, genéricamente, en el inciso final del artículo 1447.</a:t>
            </a:r>
            <a:endParaRPr lang="es-ES" altLang="es-CL" sz="2000" u="sng" dirty="0" smtClean="0">
              <a:solidFill>
                <a:schemeClr val="tx2"/>
              </a:solidFill>
              <a:latin typeface="+mn-lt"/>
              <a:cs typeface="Calibri"/>
            </a:endParaRPr>
          </a:p>
        </p:txBody>
      </p:sp>
    </p:spTree>
    <p:extLst>
      <p:ext uri="{BB962C8B-B14F-4D97-AF65-F5344CB8AC3E}">
        <p14:creationId xmlns:p14="http://schemas.microsoft.com/office/powerpoint/2010/main" val="291853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pic>
        <p:nvPicPr>
          <p:cNvPr id="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421196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Marcador de contenido 1"/>
          <p:cNvSpPr txBox="1">
            <a:spLocks/>
          </p:cNvSpPr>
          <p:nvPr/>
        </p:nvSpPr>
        <p:spPr>
          <a:xfrm>
            <a:off x="4572000" y="1899834"/>
            <a:ext cx="4111848" cy="466552"/>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ES" altLang="es-CL" sz="2400" dirty="0" smtClean="0">
                <a:solidFill>
                  <a:srgbClr val="1F497D"/>
                </a:solidFill>
              </a:rPr>
              <a:t>CAPACIDAD DE EJERCICIO</a:t>
            </a:r>
          </a:p>
          <a:p>
            <a:pPr algn="l"/>
            <a:endParaRPr lang="es-CL" sz="2400" dirty="0" smtClean="0">
              <a:solidFill>
                <a:srgbClr val="1F497D"/>
              </a:solidFill>
            </a:endParaRPr>
          </a:p>
          <a:p>
            <a:pPr algn="l"/>
            <a:endParaRPr lang="es-ES" dirty="0">
              <a:solidFill>
                <a:srgbClr val="1F497D"/>
              </a:solidFill>
            </a:endParaRPr>
          </a:p>
        </p:txBody>
      </p:sp>
      <p:cxnSp>
        <p:nvCxnSpPr>
          <p:cNvPr id="7" name="Conector recto 6"/>
          <p:cNvCxnSpPr/>
          <p:nvPr/>
        </p:nvCxnSpPr>
        <p:spPr>
          <a:xfrm>
            <a:off x="4671931" y="2188906"/>
            <a:ext cx="3753419" cy="0"/>
          </a:xfrm>
          <a:prstGeom prst="line">
            <a:avLst/>
          </a:prstGeom>
          <a:ln>
            <a:solidFill>
              <a:srgbClr val="1F497D"/>
            </a:solidFill>
          </a:ln>
        </p:spPr>
        <p:style>
          <a:lnRef idx="3">
            <a:schemeClr val="accent1"/>
          </a:lnRef>
          <a:fillRef idx="0">
            <a:schemeClr val="accent1"/>
          </a:fillRef>
          <a:effectRef idx="2">
            <a:schemeClr val="accent1"/>
          </a:effectRef>
          <a:fontRef idx="minor">
            <a:schemeClr val="tx1"/>
          </a:fontRef>
        </p:style>
      </p:cxnSp>
      <p:sp>
        <p:nvSpPr>
          <p:cNvPr id="9" name="Rectangle 3"/>
          <p:cNvSpPr txBox="1">
            <a:spLocks noChangeArrowheads="1"/>
          </p:cNvSpPr>
          <p:nvPr/>
        </p:nvSpPr>
        <p:spPr bwMode="auto">
          <a:xfrm>
            <a:off x="4572000" y="2404347"/>
            <a:ext cx="3498726" cy="2365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s-CL" altLang="es-CL" sz="2000" dirty="0" smtClean="0">
              <a:solidFill>
                <a:srgbClr val="1F497D"/>
              </a:solidFill>
              <a:cs typeface="Calibri" panose="020F0502020204030204" pitchFamily="34" charset="0"/>
            </a:endParaRPr>
          </a:p>
          <a:p>
            <a:pPr marL="0" indent="0" defTabSz="914400" fontAlgn="auto">
              <a:spcBef>
                <a:spcPts val="1500"/>
              </a:spcBef>
              <a:spcAft>
                <a:spcPts val="0"/>
              </a:spcAft>
              <a:buFontTx/>
              <a:buNone/>
              <a:defRPr/>
            </a:pPr>
            <a:endParaRPr lang="es-ES" altLang="es-CL" sz="1600" b="1" kern="0" dirty="0" smtClean="0">
              <a:solidFill>
                <a:srgbClr val="1F497D"/>
              </a:solidFill>
              <a:latin typeface="+mj-lt"/>
              <a:cs typeface="Calibri" panose="020F0502020204030204" pitchFamily="34" charset="0"/>
            </a:endParaRPr>
          </a:p>
        </p:txBody>
      </p:sp>
      <p:pic>
        <p:nvPicPr>
          <p:cNvPr id="4" name="Imagen 3" descr="tribunales-de-justici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211961" cy="5143500"/>
          </a:xfrm>
          <a:prstGeom prst="rect">
            <a:avLst/>
          </a:prstGeom>
        </p:spPr>
      </p:pic>
    </p:spTree>
    <p:extLst>
      <p:ext uri="{BB962C8B-B14F-4D97-AF65-F5344CB8AC3E}">
        <p14:creationId xmlns:p14="http://schemas.microsoft.com/office/powerpoint/2010/main" val="2067214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 descr="diseño para diapos_funcionarioscaj.jpg"/>
          <p:cNvPicPr>
            <a:picLocks noChangeAspect="1"/>
          </p:cNvPicPr>
          <p:nvPr/>
        </p:nvPicPr>
        <p:blipFill>
          <a:blip r:embed="rId2"/>
          <a:srcRect/>
          <a:stretch>
            <a:fillRect/>
          </a:stretch>
        </p:blipFill>
        <p:spPr bwMode="auto">
          <a:xfrm>
            <a:off x="0" y="11339"/>
            <a:ext cx="9144000" cy="5143500"/>
          </a:xfrm>
          <a:prstGeom prst="rect">
            <a:avLst/>
          </a:prstGeom>
          <a:noFill/>
          <a:ln w="9525">
            <a:noFill/>
            <a:miter lim="800000"/>
            <a:headEnd/>
            <a:tailEnd/>
          </a:ln>
        </p:spPr>
      </p:pic>
      <p:sp>
        <p:nvSpPr>
          <p:cNvPr id="6" name="Marcador de contenido 1"/>
          <p:cNvSpPr txBox="1">
            <a:spLocks/>
          </p:cNvSpPr>
          <p:nvPr/>
        </p:nvSpPr>
        <p:spPr>
          <a:xfrm>
            <a:off x="323528" y="620688"/>
            <a:ext cx="7776864" cy="622069"/>
          </a:xfrm>
          <a:prstGeom prst="rect">
            <a:avLst/>
          </a:prstGeom>
        </p:spPr>
        <p:txBody>
          <a:bodyPr vert="horz" lIns="91440" tIns="45720" rIns="91440" bIns="45720" rtlCol="0" anchor="ctr"/>
          <a:lstStyle>
            <a:defPPr>
              <a:defRPr lang="es-E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s-CL" sz="2400" dirty="0" smtClean="0">
                <a:solidFill>
                  <a:srgbClr val="1F497D"/>
                </a:solidFill>
              </a:rPr>
              <a:t>1. PERSONA DEUDORA</a:t>
            </a:r>
            <a:endParaRPr lang="es-ES" dirty="0">
              <a:solidFill>
                <a:srgbClr val="1F497D"/>
              </a:solidFill>
            </a:endParaRPr>
          </a:p>
        </p:txBody>
      </p:sp>
      <p:sp>
        <p:nvSpPr>
          <p:cNvPr id="7" name="CuadroTexto 3"/>
          <p:cNvSpPr txBox="1"/>
          <p:nvPr/>
        </p:nvSpPr>
        <p:spPr>
          <a:xfrm>
            <a:off x="467544" y="1212648"/>
            <a:ext cx="8208912" cy="1938992"/>
          </a:xfrm>
          <a:prstGeom prst="rect">
            <a:avLst/>
          </a:prstGeom>
        </p:spPr>
        <p:txBody>
          <a:bodyPr wrap="square" rtlCol="0">
            <a:spAutoFit/>
          </a:bodyPr>
          <a:lstStyle/>
          <a:p>
            <a:r>
              <a:rPr lang="es-ES" altLang="es-CL" sz="2000" u="sng" dirty="0" smtClean="0">
                <a:solidFill>
                  <a:srgbClr val="1F497D"/>
                </a:solidFill>
                <a:latin typeface="+mn-lt"/>
                <a:cs typeface="Calibri"/>
              </a:rPr>
              <a:t>Definición:</a:t>
            </a:r>
          </a:p>
          <a:p>
            <a:endParaRPr lang="es-ES" altLang="es-CL" sz="2000" u="sng" dirty="0" smtClean="0">
              <a:solidFill>
                <a:srgbClr val="1F497D"/>
              </a:solidFill>
              <a:latin typeface="+mn-lt"/>
              <a:cs typeface="Calibri"/>
            </a:endParaRPr>
          </a:p>
          <a:p>
            <a:r>
              <a:rPr lang="es-ES" altLang="es-CL" sz="2000" dirty="0">
                <a:solidFill>
                  <a:srgbClr val="1F497D"/>
                </a:solidFill>
                <a:latin typeface="+mn-lt"/>
                <a:cs typeface="Calibri"/>
              </a:rPr>
              <a:t>Aquella persona natural, no comprendida en aquella definición de empresa deudora como los trabajadores dependientes y aquéllos que no siéndolos, igualmente son sujetos de crédito, como las dueñas de casa, los jubilados, los estudiantes, etc. </a:t>
            </a:r>
          </a:p>
        </p:txBody>
      </p:sp>
      <p:pic>
        <p:nvPicPr>
          <p:cNvPr id="5" name="Imagen 1" descr="diseño para diapos_funcionarioscaj.jp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Rectángulo 1"/>
          <p:cNvSpPr/>
          <p:nvPr/>
        </p:nvSpPr>
        <p:spPr>
          <a:xfrm>
            <a:off x="942109" y="1417588"/>
            <a:ext cx="7158283" cy="1338828"/>
          </a:xfrm>
          <a:prstGeom prst="rect">
            <a:avLst/>
          </a:prstGeom>
        </p:spPr>
        <p:txBody>
          <a:bodyPr wrap="square">
            <a:spAutoFit/>
          </a:bodyPr>
          <a:lstStyle/>
          <a:p>
            <a:pPr algn="just">
              <a:lnSpc>
                <a:spcPct val="150000"/>
              </a:lnSpc>
            </a:pPr>
            <a:r>
              <a:rPr lang="es-ES_tradnl" dirty="0">
                <a:solidFill>
                  <a:schemeClr val="tx2"/>
                </a:solidFill>
              </a:rPr>
              <a:t>La capacidad de ejercicio, llamada también capacidad de obrar, consiste en la idoneidad del sujeto para ejercitar por sí solo, con su propia voluntad, los derechos subjetivos y contraer obligaciones.</a:t>
            </a:r>
          </a:p>
        </p:txBody>
      </p:sp>
    </p:spTree>
    <p:extLst>
      <p:ext uri="{BB962C8B-B14F-4D97-AF65-F5344CB8AC3E}">
        <p14:creationId xmlns:p14="http://schemas.microsoft.com/office/powerpoint/2010/main" val="459279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28584</TotalTime>
  <Words>1535</Words>
  <Application>Microsoft Macintosh PowerPoint</Application>
  <PresentationFormat>Presentación en pantalla (16:9)</PresentationFormat>
  <Paragraphs>171</Paragraphs>
  <Slides>33</Slides>
  <Notes>11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33</vt:i4>
      </vt:variant>
    </vt:vector>
  </HeadingPairs>
  <TitlesOfParts>
    <vt:vector size="36" baseType="lpstr">
      <vt:lpstr>Calibri</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DEFINICIÓN  MEDIACIÓN</vt:lpstr>
      <vt:lpstr>            PRINCIPIOS DE MEDIACIÓN</vt:lpstr>
      <vt:lpstr>CARACTERÍSTICAS</vt:lpstr>
      <vt:lpstr>ETAPAS</vt:lpstr>
      <vt:lpstr>Presentación de PowerPoint</vt:lpstr>
    </vt:vector>
  </TitlesOfParts>
  <Company>krostii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Christian Knabet</dc:creator>
  <cp:lastModifiedBy>Usuario de Microsoft Office</cp:lastModifiedBy>
  <cp:revision>187</cp:revision>
  <cp:lastPrinted>2015-11-05T21:11:35Z</cp:lastPrinted>
  <dcterms:created xsi:type="dcterms:W3CDTF">2015-04-07T15:58:30Z</dcterms:created>
  <dcterms:modified xsi:type="dcterms:W3CDTF">2020-08-03T14:12:21Z</dcterms:modified>
</cp:coreProperties>
</file>